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92" r:id="rId2"/>
    <p:sldId id="294" r:id="rId3"/>
    <p:sldId id="261" r:id="rId4"/>
    <p:sldId id="263" r:id="rId5"/>
    <p:sldId id="265" r:id="rId6"/>
    <p:sldId id="258" r:id="rId7"/>
    <p:sldId id="260"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4" r:id="rId24"/>
    <p:sldId id="285" r:id="rId25"/>
    <p:sldId id="286" r:id="rId26"/>
    <p:sldId id="287" r:id="rId27"/>
    <p:sldId id="288" r:id="rId28"/>
    <p:sldId id="289"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00843A-7A79-4B39-9EA3-C2044579FF92}" type="datetimeFigureOut">
              <a:rPr lang="en-US" smtClean="0"/>
              <a:t>9/18/2021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252F7-42EA-4F8F-B589-51DE97A6DBBC}" type="slidenum">
              <a:rPr lang="en-US" smtClean="0"/>
              <a:t>‹#›</a:t>
            </a:fld>
            <a:endParaRPr lang="en-US"/>
          </a:p>
        </p:txBody>
      </p:sp>
    </p:spTree>
    <p:extLst>
      <p:ext uri="{BB962C8B-B14F-4D97-AF65-F5344CB8AC3E}">
        <p14:creationId xmlns:p14="http://schemas.microsoft.com/office/powerpoint/2010/main" val="108304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252F7-42EA-4F8F-B589-51DE97A6DBBC}" type="slidenum">
              <a:rPr lang="en-US" smtClean="0"/>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GB" sz="1000" i="1" dirty="0" smtClean="0">
              <a:solidFill>
                <a:srgbClr val="0000CC"/>
              </a:solidFill>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AB7E50-CBDB-4044-8695-3C03F770EFC7}" type="slidenum">
              <a:rPr lang="en-US" smtClean="0"/>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AB42E0-53D7-482D-9F3C-71F81ADF4FFE}"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580A7-9B45-4112-8FD2-75F32085D17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B42E0-53D7-482D-9F3C-71F81ADF4FFE}"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580A7-9B45-4112-8FD2-75F32085D1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B42E0-53D7-482D-9F3C-71F81ADF4FFE}"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580A7-9B45-4112-8FD2-75F32085D17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22A1ED0-3F41-4414-AE4A-3ED6510BDA18}" type="slidenum">
              <a:rPr lang="en-US"/>
              <a:t>‹#›</a:t>
            </a:fld>
            <a:endParaRPr lang="en-US"/>
          </a:p>
        </p:txBody>
      </p:sp>
    </p:spTree>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1F1C606B-C4B1-4BF5-AB0D-D2FB40447C13}" type="slidenum">
              <a:rPr lang="en-US"/>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B42E0-53D7-482D-9F3C-71F81ADF4FFE}"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580A7-9B45-4112-8FD2-75F32085D17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AB42E0-53D7-482D-9F3C-71F81ADF4FFE}" type="datetimeFigureOut">
              <a:rPr lang="en-US" smtClean="0"/>
              <a:t>9/18/2021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580A7-9B45-4112-8FD2-75F32085D17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AB42E0-53D7-482D-9F3C-71F81ADF4FFE}"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580A7-9B45-4112-8FD2-75F32085D17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AB42E0-53D7-482D-9F3C-71F81ADF4FFE}" type="datetimeFigureOut">
              <a:rPr lang="en-US" smtClean="0"/>
              <a:t>9/18/2021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580A7-9B45-4112-8FD2-75F32085D17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AB42E0-53D7-482D-9F3C-71F81ADF4FFE}" type="datetimeFigureOut">
              <a:rPr lang="en-US" smtClean="0"/>
              <a:t>9/18/2021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580A7-9B45-4112-8FD2-75F32085D17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B42E0-53D7-482D-9F3C-71F81ADF4FFE}" type="datetimeFigureOut">
              <a:rPr lang="en-US" smtClean="0"/>
              <a:t>9/18/2021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580A7-9B45-4112-8FD2-75F32085D17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B42E0-53D7-482D-9F3C-71F81ADF4FFE}"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580A7-9B45-4112-8FD2-75F32085D17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AB42E0-53D7-482D-9F3C-71F81ADF4FFE}" type="datetimeFigureOut">
              <a:rPr lang="en-US" smtClean="0"/>
              <a:t>9/18/2021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580A7-9B45-4112-8FD2-75F32085D17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B42E0-53D7-482D-9F3C-71F81ADF4FFE}" type="datetimeFigureOut">
              <a:rPr lang="en-US" smtClean="0"/>
              <a:t>9/18/2021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580A7-9B45-4112-8FD2-75F32085D17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8.jpeg"/><Relationship Id="rId4" Type="http://schemas.openxmlformats.org/officeDocument/2006/relationships/audio" Target="../media/audio1.wav"/><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GIF"/><Relationship Id="rId5" Type="http://schemas.openxmlformats.org/officeDocument/2006/relationships/image" Target="../media/image4.png"/><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GIF"/><Relationship Id="rId5" Type="http://schemas.openxmlformats.org/officeDocument/2006/relationships/image" Target="../media/image4.png"/><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GIF"/><Relationship Id="rId5" Type="http://schemas.openxmlformats.org/officeDocument/2006/relationships/image" Target="../media/image4.png"/><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GIF"/><Relationship Id="rId5" Type="http://schemas.openxmlformats.org/officeDocument/2006/relationships/image" Target="../media/image4.png"/><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GIF"/><Relationship Id="rId5" Type="http://schemas.openxmlformats.org/officeDocument/2006/relationships/image" Target="../media/image4.png"/><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GIF"/><Relationship Id="rId5" Type="http://schemas.openxmlformats.org/officeDocument/2006/relationships/image" Target="../media/image4.png"/><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GIF"/><Relationship Id="rId5" Type="http://schemas.openxmlformats.org/officeDocument/2006/relationships/image" Target="../media/image4.png"/><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GIF"/><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2.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GIF"/><Relationship Id="rId5" Type="http://schemas.openxmlformats.org/officeDocument/2006/relationships/image" Target="../media/image2.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GIF"/><Relationship Id="rId5" Type="http://schemas.openxmlformats.org/officeDocument/2006/relationships/image" Target="../media/image2.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wmf"/><Relationship Id="rId5" Type="http://schemas.openxmlformats.org/officeDocument/2006/relationships/oleObject" Target="../embeddings/oleObject6.bin"/><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762"/>
            <a:ext cx="8229600" cy="1143000"/>
          </a:xfrm>
        </p:spPr>
        <p:txBody>
          <a:bodyPr/>
          <a:lstStyle/>
          <a:p>
            <a:r>
              <a:rPr lang="vi-VN" altLang="en-US" b="1">
                <a:solidFill>
                  <a:srgbClr val="FF0000"/>
                </a:solidFill>
              </a:rPr>
              <a:t>Kiểm tra bài cũ:</a:t>
            </a:r>
          </a:p>
        </p:txBody>
      </p:sp>
      <p:sp>
        <p:nvSpPr>
          <p:cNvPr id="3" name="Title 1"/>
          <p:cNvSpPr>
            <a:spLocks noGrp="1"/>
          </p:cNvSpPr>
          <p:nvPr/>
        </p:nvSpPr>
        <p:spPr>
          <a:xfrm>
            <a:off x="31750" y="417830"/>
            <a:ext cx="9206865" cy="1279525"/>
          </a:xfrm>
          <a:prstGeom prst="rect">
            <a:avLst/>
          </a:prstGeom>
        </p:spPr>
        <p:txBody>
          <a:bodyPr vert="horz" lIns="91440" tIns="45720" rIns="91440" bIns="45720" rtlCol="0" anchor="ct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800" b="1" kern="1200" cap="none" spc="50">
                <a:ln w="11430"/>
                <a:solidFill>
                  <a:srgbClr val="FF0000"/>
                </a:solidFill>
                <a:effectLst>
                  <a:outerShdw blurRad="76200" dist="50800" dir="5400000" algn="tl" rotWithShape="0">
                    <a:srgbClr val="000000">
                      <a:alpha val="65000"/>
                    </a:srgbClr>
                  </a:outerShdw>
                </a:effectLst>
                <a:latin typeface="+mj-lt"/>
                <a:ea typeface="+mj-ea"/>
                <a:cs typeface="+mj-cs"/>
              </a:defRPr>
            </a:lvl1pPr>
          </a:lstStyle>
          <a:p>
            <a:r>
              <a:rPr lang="vi-VN" altLang="en-US" sz="4000" dirty="0" err="1" smtClean="0"/>
              <a:t>Câu 1: Hãy nêu v</a:t>
            </a:r>
            <a:r>
              <a:rPr lang="en-US" sz="4000" dirty="0" err="1" smtClean="0"/>
              <a:t>ai</a:t>
            </a:r>
            <a:r>
              <a:rPr lang="en-US" sz="4000" dirty="0" smtClean="0"/>
              <a:t> </a:t>
            </a:r>
            <a:r>
              <a:rPr lang="en-US" sz="4000" dirty="0" err="1" smtClean="0"/>
              <a:t>trò</a:t>
            </a:r>
            <a:r>
              <a:rPr lang="en-US" sz="4000" dirty="0" smtClean="0"/>
              <a:t> </a:t>
            </a:r>
            <a:r>
              <a:rPr lang="en-US" sz="4000" dirty="0" err="1" smtClean="0"/>
              <a:t>của</a:t>
            </a:r>
            <a:r>
              <a:rPr lang="en-US" sz="4000" dirty="0" smtClean="0"/>
              <a:t> </a:t>
            </a:r>
            <a:r>
              <a:rPr lang="en-US" sz="4000" dirty="0" err="1" smtClean="0"/>
              <a:t>quá</a:t>
            </a:r>
            <a:r>
              <a:rPr lang="en-US" sz="4000" dirty="0" smtClean="0"/>
              <a:t> </a:t>
            </a:r>
            <a:r>
              <a:rPr lang="en-US" sz="4000" dirty="0" err="1" smtClean="0"/>
              <a:t>trình</a:t>
            </a:r>
            <a:r>
              <a:rPr lang="en-US" sz="4000" dirty="0" smtClean="0"/>
              <a:t> </a:t>
            </a:r>
            <a:r>
              <a:rPr lang="en-US" sz="4000" dirty="0" err="1" smtClean="0"/>
              <a:t>thoát</a:t>
            </a:r>
            <a:r>
              <a:rPr lang="en-US" sz="4000" dirty="0" smtClean="0"/>
              <a:t> </a:t>
            </a:r>
            <a:r>
              <a:rPr lang="en-US" sz="4000" dirty="0" err="1" smtClean="0"/>
              <a:t>hơi</a:t>
            </a:r>
            <a:r>
              <a:rPr lang="en-US" sz="4000" dirty="0" smtClean="0"/>
              <a:t> </a:t>
            </a:r>
            <a:r>
              <a:rPr lang="en-US" sz="4000" dirty="0" err="1" smtClean="0"/>
              <a:t>nước</a:t>
            </a:r>
            <a:r>
              <a:rPr lang="vi-VN" altLang="en-US" sz="4000" dirty="0" err="1" smtClean="0"/>
              <a:t>?</a:t>
            </a:r>
          </a:p>
        </p:txBody>
      </p:sp>
      <p:sp>
        <p:nvSpPr>
          <p:cNvPr id="4" name="Content Placeholder 3"/>
          <p:cNvSpPr>
            <a:spLocks noGrp="1"/>
          </p:cNvSpPr>
          <p:nvPr>
            <p:ph idx="1"/>
          </p:nvPr>
        </p:nvSpPr>
        <p:spPr>
          <a:xfrm>
            <a:off x="467360" y="1734185"/>
            <a:ext cx="8229600" cy="3879850"/>
          </a:xfrm>
        </p:spPr>
        <p:txBody>
          <a:bodyPr>
            <a:noAutofit/>
          </a:bodyPr>
          <a:lstStyle/>
          <a:p>
            <a:pPr marL="0" indent="0" algn="just">
              <a:lnSpc>
                <a:spcPct val="120000"/>
              </a:lnSpc>
              <a:buNone/>
            </a:pPr>
            <a:r>
              <a:rPr lang="en-US" sz="2300" b="1" dirty="0">
                <a:solidFill>
                  <a:schemeClr val="tx2"/>
                </a:solidFill>
                <a:latin typeface="Arial" panose="020B0604020202020204" pitchFamily="34" charset="0"/>
                <a:cs typeface="Arial" panose="020B0604020202020204" pitchFamily="34" charset="0"/>
              </a:rPr>
              <a:t> </a:t>
            </a:r>
            <a:r>
              <a:rPr lang="en-US" sz="2300" b="1" dirty="0" err="1" smtClean="0">
                <a:solidFill>
                  <a:schemeClr val="tx2"/>
                </a:solidFill>
                <a:latin typeface="Arial" panose="020B0604020202020204" pitchFamily="34" charset="0"/>
                <a:cs typeface="Arial" panose="020B0604020202020204" pitchFamily="34" charset="0"/>
              </a:rPr>
              <a:t>Là</a:t>
            </a:r>
            <a:r>
              <a:rPr lang="en-US" sz="2300" b="1" dirty="0" smtClean="0">
                <a:solidFill>
                  <a:schemeClr val="tx2"/>
                </a:solidFill>
                <a:latin typeface="Arial" panose="020B0604020202020204" pitchFamily="34" charset="0"/>
                <a:cs typeface="Arial" panose="020B0604020202020204" pitchFamily="34" charset="0"/>
              </a:rPr>
              <a:t> </a:t>
            </a:r>
            <a:r>
              <a:rPr lang="vi-VN" sz="2300" b="1" dirty="0">
                <a:solidFill>
                  <a:schemeClr val="tx2"/>
                </a:solidFill>
                <a:latin typeface="Arial" panose="020B0604020202020204" pitchFamily="34" charset="0"/>
                <a:cs typeface="Arial" panose="020B0604020202020204" pitchFamily="34" charset="0"/>
              </a:rPr>
              <a:t>động</a:t>
            </a:r>
            <a:r>
              <a:rPr lang="en-US" sz="2300" b="1" dirty="0">
                <a:solidFill>
                  <a:schemeClr val="tx2"/>
                </a:solidFill>
                <a:latin typeface="Arial" panose="020B0604020202020204" pitchFamily="34" charset="0"/>
                <a:cs typeface="Arial" panose="020B0604020202020204" pitchFamily="34" charset="0"/>
              </a:rPr>
              <a:t> </a:t>
            </a:r>
            <a:r>
              <a:rPr lang="en-US" sz="2300" b="1" dirty="0" err="1">
                <a:solidFill>
                  <a:schemeClr val="tx2"/>
                </a:solidFill>
                <a:latin typeface="Arial" panose="020B0604020202020204" pitchFamily="34" charset="0"/>
                <a:cs typeface="Arial" panose="020B0604020202020204" pitchFamily="34" charset="0"/>
              </a:rPr>
              <a:t>lực</a:t>
            </a:r>
            <a:r>
              <a:rPr lang="en-US" sz="2300" b="1" dirty="0">
                <a:solidFill>
                  <a:schemeClr val="tx2"/>
                </a:solidFill>
                <a:latin typeface="Arial" panose="020B0604020202020204" pitchFamily="34" charset="0"/>
                <a:cs typeface="Arial" panose="020B0604020202020204" pitchFamily="34" charset="0"/>
              </a:rPr>
              <a:t> </a:t>
            </a:r>
            <a:r>
              <a:rPr lang="vi-VN" sz="2300" b="1" dirty="0">
                <a:solidFill>
                  <a:schemeClr val="tx2"/>
                </a:solidFill>
                <a:latin typeface="Arial" panose="020B0604020202020204" pitchFamily="34" charset="0"/>
                <a:cs typeface="Arial" panose="020B0604020202020204" pitchFamily="34" charset="0"/>
              </a:rPr>
              <a:t>đầu</a:t>
            </a:r>
            <a:r>
              <a:rPr lang="en-US" sz="2300" b="1" dirty="0">
                <a:solidFill>
                  <a:schemeClr val="tx2"/>
                </a:solidFill>
                <a:latin typeface="Arial" panose="020B0604020202020204" pitchFamily="34" charset="0"/>
                <a:cs typeface="Arial" panose="020B0604020202020204" pitchFamily="34" charset="0"/>
              </a:rPr>
              <a:t> </a:t>
            </a:r>
            <a:r>
              <a:rPr lang="en-US" sz="2300" b="1" dirty="0" err="1">
                <a:solidFill>
                  <a:schemeClr val="tx2"/>
                </a:solidFill>
                <a:latin typeface="Arial" panose="020B0604020202020204" pitchFamily="34" charset="0"/>
                <a:cs typeface="Arial" panose="020B0604020202020204" pitchFamily="34" charset="0"/>
              </a:rPr>
              <a:t>trên</a:t>
            </a:r>
            <a:r>
              <a:rPr lang="en-US" sz="2300" b="1" dirty="0">
                <a:solidFill>
                  <a:schemeClr val="tx2"/>
                </a:solidFill>
                <a:latin typeface="Arial" panose="020B0604020202020204" pitchFamily="34" charset="0"/>
                <a:cs typeface="Arial" panose="020B0604020202020204" pitchFamily="34" charset="0"/>
              </a:rPr>
              <a:t> </a:t>
            </a:r>
            <a:r>
              <a:rPr lang="en-US" sz="2300" b="1" dirty="0" err="1">
                <a:solidFill>
                  <a:schemeClr val="tx2"/>
                </a:solidFill>
                <a:latin typeface="Arial" panose="020B0604020202020204" pitchFamily="34" charset="0"/>
                <a:cs typeface="Arial" panose="020B0604020202020204" pitchFamily="34" charset="0"/>
              </a:rPr>
              <a:t>của</a:t>
            </a:r>
            <a:r>
              <a:rPr lang="en-US" sz="2300" b="1" dirty="0">
                <a:solidFill>
                  <a:schemeClr val="tx2"/>
                </a:solidFill>
                <a:latin typeface="Arial" panose="020B0604020202020204" pitchFamily="34" charset="0"/>
                <a:cs typeface="Arial" panose="020B0604020202020204" pitchFamily="34" charset="0"/>
              </a:rPr>
              <a:t> </a:t>
            </a:r>
            <a:r>
              <a:rPr lang="en-US" sz="2300" b="1" dirty="0" err="1">
                <a:solidFill>
                  <a:schemeClr val="tx2"/>
                </a:solidFill>
                <a:latin typeface="Arial" panose="020B0604020202020204" pitchFamily="34" charset="0"/>
                <a:cs typeface="Arial" panose="020B0604020202020204" pitchFamily="34" charset="0"/>
              </a:rPr>
              <a:t>dòng</a:t>
            </a:r>
            <a:r>
              <a:rPr lang="en-US" sz="2300" b="1" dirty="0">
                <a:solidFill>
                  <a:schemeClr val="tx2"/>
                </a:solidFill>
                <a:latin typeface="Arial" panose="020B0604020202020204" pitchFamily="34" charset="0"/>
                <a:cs typeface="Arial" panose="020B0604020202020204" pitchFamily="34" charset="0"/>
              </a:rPr>
              <a:t> </a:t>
            </a:r>
            <a:r>
              <a:rPr lang="en-US" sz="2300" b="1" dirty="0" err="1">
                <a:solidFill>
                  <a:schemeClr val="tx2"/>
                </a:solidFill>
                <a:latin typeface="Arial" panose="020B0604020202020204" pitchFamily="34" charset="0"/>
                <a:cs typeface="Arial" panose="020B0604020202020204" pitchFamily="34" charset="0"/>
              </a:rPr>
              <a:t>mạch</a:t>
            </a:r>
            <a:r>
              <a:rPr lang="en-US" sz="2300" b="1" dirty="0">
                <a:solidFill>
                  <a:schemeClr val="tx2"/>
                </a:solidFill>
                <a:latin typeface="Arial" panose="020B0604020202020204" pitchFamily="34" charset="0"/>
                <a:cs typeface="Arial" panose="020B0604020202020204" pitchFamily="34" charset="0"/>
              </a:rPr>
              <a:t> </a:t>
            </a:r>
            <a:r>
              <a:rPr lang="en-US" sz="2300" b="1" dirty="0" err="1">
                <a:solidFill>
                  <a:schemeClr val="tx2"/>
                </a:solidFill>
                <a:latin typeface="Arial" panose="020B0604020202020204" pitchFamily="34" charset="0"/>
                <a:cs typeface="Arial" panose="020B0604020202020204" pitchFamily="34" charset="0"/>
              </a:rPr>
              <a:t>gỗ</a:t>
            </a:r>
            <a:r>
              <a:rPr lang="en-US" sz="2300" b="1" dirty="0">
                <a:solidFill>
                  <a:schemeClr val="tx2"/>
                </a:solidFill>
                <a:latin typeface="Arial" panose="020B0604020202020204" pitchFamily="34" charset="0"/>
                <a:cs typeface="Arial" panose="020B0604020202020204" pitchFamily="34" charset="0"/>
              </a:rPr>
              <a:t> </a:t>
            </a:r>
            <a:r>
              <a:rPr lang="en-US" sz="2300" b="1" dirty="0" err="1" smtClean="0">
                <a:solidFill>
                  <a:schemeClr val="tx2"/>
                </a:solidFill>
                <a:latin typeface="Arial" panose="020B0604020202020204" pitchFamily="34" charset="0"/>
                <a:cs typeface="Arial" panose="020B0604020202020204" pitchFamily="34" charset="0"/>
              </a:rPr>
              <a:t>có</a:t>
            </a:r>
            <a:r>
              <a:rPr lang="en-US" sz="2300" b="1" dirty="0" smtClean="0">
                <a:solidFill>
                  <a:schemeClr val="tx2"/>
                </a:solidFill>
                <a:latin typeface="Arial" panose="020B0604020202020204" pitchFamily="34" charset="0"/>
                <a:cs typeface="Arial" panose="020B0604020202020204" pitchFamily="34" charset="0"/>
              </a:rPr>
              <a:t> </a:t>
            </a:r>
            <a:r>
              <a:rPr lang="en-US" sz="2300" b="1" dirty="0" err="1" smtClean="0">
                <a:solidFill>
                  <a:schemeClr val="tx2"/>
                </a:solidFill>
                <a:latin typeface="Arial" panose="020B0604020202020204" pitchFamily="34" charset="0"/>
                <a:cs typeface="Arial" panose="020B0604020202020204" pitchFamily="34" charset="0"/>
              </a:rPr>
              <a:t>vai</a:t>
            </a:r>
            <a:r>
              <a:rPr lang="en-US" sz="2300" b="1" dirty="0" smtClean="0">
                <a:solidFill>
                  <a:schemeClr val="tx2"/>
                </a:solidFill>
                <a:latin typeface="Arial" panose="020B0604020202020204" pitchFamily="34" charset="0"/>
                <a:cs typeface="Arial" panose="020B0604020202020204" pitchFamily="34" charset="0"/>
              </a:rPr>
              <a:t> </a:t>
            </a:r>
            <a:r>
              <a:rPr lang="en-US" sz="2300" b="1" dirty="0" err="1" smtClean="0">
                <a:solidFill>
                  <a:schemeClr val="tx2"/>
                </a:solidFill>
                <a:latin typeface="Arial" panose="020B0604020202020204" pitchFamily="34" charset="0"/>
                <a:cs typeface="Arial" panose="020B0604020202020204" pitchFamily="34" charset="0"/>
              </a:rPr>
              <a:t>trò</a:t>
            </a:r>
            <a:r>
              <a:rPr lang="en-US" sz="2300" b="1" dirty="0" smtClean="0">
                <a:solidFill>
                  <a:schemeClr val="tx2"/>
                </a:solidFill>
                <a:latin typeface="Arial" panose="020B0604020202020204" pitchFamily="34" charset="0"/>
                <a:cs typeface="Arial" panose="020B0604020202020204" pitchFamily="34" charset="0"/>
              </a:rPr>
              <a:t>: </a:t>
            </a:r>
          </a:p>
          <a:p>
            <a:pPr lvl="1" algn="just">
              <a:lnSpc>
                <a:spcPct val="120000"/>
              </a:lnSpc>
            </a:pPr>
            <a:r>
              <a:rPr lang="en-US" sz="2300" b="1" dirty="0" err="1" smtClean="0">
                <a:solidFill>
                  <a:schemeClr val="tx2"/>
                </a:solidFill>
                <a:latin typeface="Arial" panose="020B0604020202020204" pitchFamily="34" charset="0"/>
                <a:cs typeface="Arial" panose="020B0604020202020204" pitchFamily="34" charset="0"/>
                <a:sym typeface="+mn-ea"/>
              </a:rPr>
              <a:t>Giúp</a:t>
            </a:r>
            <a:r>
              <a:rPr lang="en-US" sz="2300" b="1" dirty="0" smtClean="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vận</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chuyển</a:t>
            </a:r>
            <a:r>
              <a:rPr lang="en-US" sz="2300" b="1" dirty="0">
                <a:solidFill>
                  <a:schemeClr val="tx2"/>
                </a:solidFill>
                <a:latin typeface="Arial" panose="020B0604020202020204" pitchFamily="34" charset="0"/>
                <a:cs typeface="Arial" panose="020B0604020202020204" pitchFamily="34" charset="0"/>
                <a:sym typeface="+mn-ea"/>
              </a:rPr>
              <a:t> n</a:t>
            </a:r>
            <a:r>
              <a:rPr lang="vi-VN" sz="2300" b="1" dirty="0">
                <a:solidFill>
                  <a:schemeClr val="tx2"/>
                </a:solidFill>
                <a:latin typeface="Arial" panose="020B0604020202020204" pitchFamily="34" charset="0"/>
                <a:cs typeface="Arial" panose="020B0604020202020204" pitchFamily="34" charset="0"/>
                <a:sym typeface="+mn-ea"/>
              </a:rPr>
              <a:t>ước</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các</a:t>
            </a:r>
            <a:r>
              <a:rPr lang="en-US" sz="2300" b="1" dirty="0">
                <a:solidFill>
                  <a:schemeClr val="tx2"/>
                </a:solidFill>
                <a:latin typeface="Arial" panose="020B0604020202020204" pitchFamily="34" charset="0"/>
                <a:cs typeface="Arial" panose="020B0604020202020204" pitchFamily="34" charset="0"/>
                <a:sym typeface="+mn-ea"/>
              </a:rPr>
              <a:t> ion </a:t>
            </a:r>
            <a:r>
              <a:rPr lang="en-US" sz="2300" b="1" dirty="0" err="1">
                <a:solidFill>
                  <a:schemeClr val="tx2"/>
                </a:solidFill>
                <a:latin typeface="Arial" panose="020B0604020202020204" pitchFamily="34" charset="0"/>
                <a:cs typeface="Arial" panose="020B0604020202020204" pitchFamily="34" charset="0"/>
                <a:sym typeface="+mn-ea"/>
              </a:rPr>
              <a:t>khoáng</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và</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các</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chất</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khác</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từ</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rễ</a:t>
            </a:r>
            <a:r>
              <a:rPr lang="en-US" sz="2300" b="1" dirty="0">
                <a:solidFill>
                  <a:schemeClr val="tx2"/>
                </a:solidFill>
                <a:latin typeface="Arial" panose="020B0604020202020204" pitchFamily="34" charset="0"/>
                <a:cs typeface="Arial" panose="020B0604020202020204" pitchFamily="34" charset="0"/>
                <a:sym typeface="+mn-ea"/>
              </a:rPr>
              <a:t> </a:t>
            </a:r>
            <a:r>
              <a:rPr lang="vi-VN" sz="2300" b="1" dirty="0">
                <a:solidFill>
                  <a:schemeClr val="tx2"/>
                </a:solidFill>
                <a:latin typeface="Arial" panose="020B0604020202020204" pitchFamily="34" charset="0"/>
                <a:cs typeface="Arial" panose="020B0604020202020204" pitchFamily="34" charset="0"/>
                <a:sym typeface="+mn-ea"/>
              </a:rPr>
              <a:t>đến</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mọi</a:t>
            </a:r>
            <a:r>
              <a:rPr lang="en-US" sz="2300" b="1" dirty="0">
                <a:solidFill>
                  <a:schemeClr val="tx2"/>
                </a:solidFill>
                <a:latin typeface="Arial" panose="020B0604020202020204" pitchFamily="34" charset="0"/>
                <a:cs typeface="Arial" panose="020B0604020202020204" pitchFamily="34" charset="0"/>
                <a:sym typeface="+mn-ea"/>
              </a:rPr>
              <a:t> c</a:t>
            </a:r>
            <a:r>
              <a:rPr lang="vi-VN" sz="2300" b="1" dirty="0">
                <a:solidFill>
                  <a:schemeClr val="tx2"/>
                </a:solidFill>
                <a:latin typeface="Arial" panose="020B0604020202020204" pitchFamily="34" charset="0"/>
                <a:cs typeface="Arial" panose="020B0604020202020204" pitchFamily="34" charset="0"/>
                <a:sym typeface="+mn-ea"/>
              </a:rPr>
              <a:t>ơ</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quan</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của</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cây</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trên</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mặt</a:t>
            </a:r>
            <a:r>
              <a:rPr lang="en-US" sz="2300" b="1" dirty="0">
                <a:solidFill>
                  <a:schemeClr val="tx2"/>
                </a:solidFill>
                <a:latin typeface="Arial" panose="020B0604020202020204" pitchFamily="34" charset="0"/>
                <a:cs typeface="Arial" panose="020B0604020202020204" pitchFamily="34" charset="0"/>
                <a:sym typeface="+mn-ea"/>
              </a:rPr>
              <a:t> </a:t>
            </a:r>
            <a:r>
              <a:rPr lang="vi-VN" sz="2300" b="1" dirty="0">
                <a:solidFill>
                  <a:schemeClr val="tx2"/>
                </a:solidFill>
                <a:latin typeface="Arial" panose="020B0604020202020204" pitchFamily="34" charset="0"/>
                <a:cs typeface="Arial" panose="020B0604020202020204" pitchFamily="34" charset="0"/>
                <a:sym typeface="+mn-ea"/>
              </a:rPr>
              <a:t>đất</a:t>
            </a:r>
            <a:r>
              <a:rPr lang="en-US" sz="2300" b="1" dirty="0">
                <a:solidFill>
                  <a:schemeClr val="tx2"/>
                </a:solidFill>
                <a:latin typeface="Arial" panose="020B0604020202020204" pitchFamily="34" charset="0"/>
                <a:cs typeface="Arial" panose="020B0604020202020204" pitchFamily="34" charset="0"/>
                <a:sym typeface="+mn-ea"/>
              </a:rPr>
              <a:t>; </a:t>
            </a:r>
            <a:endParaRPr lang="en-US" sz="2300" b="1" dirty="0" smtClean="0">
              <a:solidFill>
                <a:schemeClr val="tx2"/>
              </a:solidFill>
              <a:latin typeface="Arial" panose="020B0604020202020204" pitchFamily="34" charset="0"/>
              <a:cs typeface="Arial" panose="020B0604020202020204" pitchFamily="34" charset="0"/>
            </a:endParaRPr>
          </a:p>
          <a:p>
            <a:pPr lvl="1" algn="just">
              <a:lnSpc>
                <a:spcPct val="120000"/>
              </a:lnSpc>
            </a:pPr>
            <a:r>
              <a:rPr lang="en-US" sz="2300" b="1" dirty="0" err="1" smtClean="0">
                <a:solidFill>
                  <a:schemeClr val="tx2"/>
                </a:solidFill>
                <a:latin typeface="Arial" panose="020B0604020202020204" pitchFamily="34" charset="0"/>
                <a:cs typeface="Arial" panose="020B0604020202020204" pitchFamily="34" charset="0"/>
                <a:sym typeface="+mn-ea"/>
              </a:rPr>
              <a:t>Tạo</a:t>
            </a:r>
            <a:r>
              <a:rPr lang="en-US" sz="2300" b="1" dirty="0" smtClean="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môi</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tr</a:t>
            </a:r>
            <a:r>
              <a:rPr lang="vi-VN" sz="2300" b="1" dirty="0">
                <a:solidFill>
                  <a:schemeClr val="tx2"/>
                </a:solidFill>
                <a:latin typeface="Arial" panose="020B0604020202020204" pitchFamily="34" charset="0"/>
                <a:cs typeface="Arial" panose="020B0604020202020204" pitchFamily="34" charset="0"/>
                <a:sym typeface="+mn-ea"/>
              </a:rPr>
              <a:t>ường</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liên</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kết</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các</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bộ</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phận</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của</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cây</a:t>
            </a:r>
            <a:r>
              <a:rPr lang="en-US" sz="2300" b="1" dirty="0">
                <a:solidFill>
                  <a:schemeClr val="tx2"/>
                </a:solidFill>
                <a:latin typeface="Arial" panose="020B0604020202020204" pitchFamily="34" charset="0"/>
                <a:cs typeface="Arial" panose="020B0604020202020204" pitchFamily="34" charset="0"/>
                <a:sym typeface="+mn-ea"/>
              </a:rPr>
              <a:t>; </a:t>
            </a:r>
            <a:endParaRPr lang="en-US" sz="2300" b="1" dirty="0" smtClean="0">
              <a:solidFill>
                <a:schemeClr val="tx2"/>
              </a:solidFill>
              <a:latin typeface="Arial" panose="020B0604020202020204" pitchFamily="34" charset="0"/>
              <a:cs typeface="Arial" panose="020B0604020202020204" pitchFamily="34" charset="0"/>
            </a:endParaRPr>
          </a:p>
          <a:p>
            <a:pPr lvl="1" algn="just">
              <a:lnSpc>
                <a:spcPct val="120000"/>
              </a:lnSpc>
            </a:pPr>
            <a:r>
              <a:rPr lang="en-US" sz="2300" b="1" dirty="0" err="1" smtClean="0">
                <a:solidFill>
                  <a:schemeClr val="tx2"/>
                </a:solidFill>
                <a:latin typeface="Arial" panose="020B0604020202020204" pitchFamily="34" charset="0"/>
                <a:cs typeface="Arial" panose="020B0604020202020204" pitchFamily="34" charset="0"/>
                <a:sym typeface="+mn-ea"/>
              </a:rPr>
              <a:t>Tạo</a:t>
            </a:r>
            <a:r>
              <a:rPr lang="en-US" sz="2300" b="1" dirty="0" smtClean="0">
                <a:solidFill>
                  <a:schemeClr val="tx2"/>
                </a:solidFill>
                <a:latin typeface="Arial" panose="020B0604020202020204" pitchFamily="34" charset="0"/>
                <a:cs typeface="Arial" panose="020B0604020202020204" pitchFamily="34" charset="0"/>
                <a:sym typeface="+mn-ea"/>
              </a:rPr>
              <a:t> </a:t>
            </a:r>
            <a:r>
              <a:rPr lang="vi-VN" sz="2300" b="1" dirty="0">
                <a:solidFill>
                  <a:schemeClr val="tx2"/>
                </a:solidFill>
                <a:latin typeface="Arial" panose="020B0604020202020204" pitchFamily="34" charset="0"/>
                <a:cs typeface="Arial" panose="020B0604020202020204" pitchFamily="34" charset="0"/>
                <a:sym typeface="+mn-ea"/>
              </a:rPr>
              <a:t>độ</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cứng</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cho</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thực</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vật</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thân</a:t>
            </a:r>
            <a:r>
              <a:rPr lang="en-US" sz="2300" b="1" dirty="0">
                <a:solidFill>
                  <a:schemeClr val="tx2"/>
                </a:solidFill>
                <a:latin typeface="Arial" panose="020B0604020202020204" pitchFamily="34" charset="0"/>
                <a:cs typeface="Arial" panose="020B0604020202020204" pitchFamily="34" charset="0"/>
                <a:sym typeface="+mn-ea"/>
              </a:rPr>
              <a:t> </a:t>
            </a:r>
            <a:r>
              <a:rPr lang="en-US" sz="2300" b="1" dirty="0" err="1">
                <a:solidFill>
                  <a:schemeClr val="tx2"/>
                </a:solidFill>
                <a:latin typeface="Arial" panose="020B0604020202020204" pitchFamily="34" charset="0"/>
                <a:cs typeface="Arial" panose="020B0604020202020204" pitchFamily="34" charset="0"/>
                <a:sym typeface="+mn-ea"/>
              </a:rPr>
              <a:t>thảo</a:t>
            </a:r>
            <a:r>
              <a:rPr lang="en-US" sz="2300" b="1" dirty="0">
                <a:solidFill>
                  <a:schemeClr val="tx2"/>
                </a:solidFill>
                <a:latin typeface="Arial" panose="020B0604020202020204" pitchFamily="34" charset="0"/>
                <a:cs typeface="Arial" panose="020B0604020202020204" pitchFamily="34" charset="0"/>
                <a:sym typeface="+mn-ea"/>
              </a:rPr>
              <a:t>.</a:t>
            </a:r>
            <a:endParaRPr lang="en-US" sz="2300" b="1" dirty="0">
              <a:solidFill>
                <a:schemeClr val="tx2"/>
              </a:solidFill>
              <a:latin typeface="Arial" panose="020B0604020202020204" pitchFamily="34" charset="0"/>
              <a:cs typeface="Arial" panose="020B0604020202020204" pitchFamily="34" charset="0"/>
            </a:endParaRPr>
          </a:p>
          <a:p>
            <a:pPr marL="0" indent="0" algn="just">
              <a:lnSpc>
                <a:spcPct val="120000"/>
              </a:lnSpc>
              <a:buNone/>
            </a:pPr>
            <a:r>
              <a:rPr lang="vi-VN" sz="2300" b="1" dirty="0" smtClean="0">
                <a:solidFill>
                  <a:schemeClr val="tx2"/>
                </a:solidFill>
                <a:latin typeface="Arial" panose="020B0604020202020204" pitchFamily="34" charset="0"/>
                <a:cs typeface="Arial" panose="020B0604020202020204" pitchFamily="34" charset="0"/>
                <a:sym typeface="+mn-ea"/>
              </a:rPr>
              <a:t>   Nhờ </a:t>
            </a:r>
            <a:r>
              <a:rPr lang="vi-VN" sz="2300" b="1" dirty="0">
                <a:solidFill>
                  <a:schemeClr val="tx2"/>
                </a:solidFill>
                <a:latin typeface="Arial" panose="020B0604020202020204" pitchFamily="34" charset="0"/>
                <a:cs typeface="Arial" panose="020B0604020202020204" pitchFamily="34" charset="0"/>
                <a:sym typeface="+mn-ea"/>
              </a:rPr>
              <a:t>có thoát hơi nước, khí khổng mở ra cho khí CO2 khuếch tán vào lá làm nguyên liệu cho quá trình quang hợp.</a:t>
            </a:r>
            <a:endParaRPr lang="vi-VN" sz="2300" b="1" dirty="0">
              <a:solidFill>
                <a:schemeClr val="tx2"/>
              </a:solidFill>
              <a:latin typeface="Arial" panose="020B0604020202020204" pitchFamily="34" charset="0"/>
              <a:cs typeface="Arial" panose="020B0604020202020204" pitchFamily="34" charset="0"/>
            </a:endParaRPr>
          </a:p>
          <a:p>
            <a:pPr marL="0" indent="0" algn="just">
              <a:buNone/>
            </a:pPr>
            <a:r>
              <a:rPr lang="vi-VN" sz="2300" b="1" dirty="0" smtClean="0">
                <a:solidFill>
                  <a:schemeClr val="tx2"/>
                </a:solidFill>
                <a:latin typeface="Arial" panose="020B0604020202020204" pitchFamily="34" charset="0"/>
                <a:cs typeface="Arial" panose="020B0604020202020204" pitchFamily="34" charset="0"/>
                <a:sym typeface="+mn-ea"/>
              </a:rPr>
              <a:t>Thoát </a:t>
            </a:r>
            <a:r>
              <a:rPr lang="vi-VN" sz="2300" b="1" dirty="0">
                <a:solidFill>
                  <a:schemeClr val="tx2"/>
                </a:solidFill>
                <a:latin typeface="Arial" panose="020B0604020202020204" pitchFamily="34" charset="0"/>
                <a:cs typeface="Arial" panose="020B0604020202020204" pitchFamily="34" charset="0"/>
                <a:sym typeface="+mn-ea"/>
              </a:rPr>
              <a:t>hơi nước giúp hạ nhiệt độ của lá cây vào những ngày nắng đảm bảo cho các quá trình sinh lí xảy ra bình thường.</a:t>
            </a:r>
            <a:endParaRPr lang="vi-VN" sz="2300" b="1" dirty="0">
              <a:solidFill>
                <a:schemeClr val="tx2"/>
              </a:solidFill>
              <a:latin typeface="Arial" panose="020B0604020202020204" pitchFamily="34" charset="0"/>
              <a:cs typeface="Arial" panose="020B0604020202020204" pitchFamily="34" charset="0"/>
            </a:endParaRPr>
          </a:p>
          <a:p>
            <a:pPr algn="just"/>
            <a:endParaRPr lang="vi-VN" sz="2300" b="1" dirty="0">
              <a:solidFill>
                <a:schemeClr val="tx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arn(inVertic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arn(inVertical)">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arn(inVertical)">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9" name="Text Box 7"/>
          <p:cNvSpPr txBox="1">
            <a:spLocks noChangeArrowheads="1"/>
          </p:cNvSpPr>
          <p:nvPr/>
        </p:nvSpPr>
        <p:spPr bwMode="auto">
          <a:xfrm>
            <a:off x="2743200" y="381000"/>
            <a:ext cx="373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a:solidFill>
                  <a:srgbClr val="008000"/>
                </a:solidFill>
              </a:rPr>
              <a:t>Cây thiếu Kali</a:t>
            </a:r>
          </a:p>
        </p:txBody>
      </p:sp>
      <p:pic>
        <p:nvPicPr>
          <p:cNvPr id="79882" name="Picture 10" descr="CaythieuKa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7772400" cy="55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9879"/>
                                        </p:tgtEl>
                                        <p:attrNameLst>
                                          <p:attrName>style.visibility</p:attrName>
                                        </p:attrNameLst>
                                      </p:cBhvr>
                                      <p:to>
                                        <p:strVal val="visible"/>
                                      </p:to>
                                    </p:set>
                                    <p:anim calcmode="lin" valueType="num">
                                      <p:cBhvr>
                                        <p:cTn id="7" dur="500" fill="hold"/>
                                        <p:tgtEl>
                                          <p:spTgt spid="79879"/>
                                        </p:tgtEl>
                                        <p:attrNameLst>
                                          <p:attrName>ppt_w</p:attrName>
                                        </p:attrNameLst>
                                      </p:cBhvr>
                                      <p:tavLst>
                                        <p:tav tm="0">
                                          <p:val>
                                            <p:strVal val="#ppt_w*0.05"/>
                                          </p:val>
                                        </p:tav>
                                        <p:tav tm="100000">
                                          <p:val>
                                            <p:strVal val="#ppt_w"/>
                                          </p:val>
                                        </p:tav>
                                      </p:tavLst>
                                    </p:anim>
                                    <p:anim calcmode="lin" valueType="num">
                                      <p:cBhvr>
                                        <p:cTn id="8" dur="500" fill="hold"/>
                                        <p:tgtEl>
                                          <p:spTgt spid="79879"/>
                                        </p:tgtEl>
                                        <p:attrNameLst>
                                          <p:attrName>ppt_h</p:attrName>
                                        </p:attrNameLst>
                                      </p:cBhvr>
                                      <p:tavLst>
                                        <p:tav tm="0">
                                          <p:val>
                                            <p:strVal val="#ppt_h"/>
                                          </p:val>
                                        </p:tav>
                                        <p:tav tm="100000">
                                          <p:val>
                                            <p:strVal val="#ppt_h"/>
                                          </p:val>
                                        </p:tav>
                                      </p:tavLst>
                                    </p:anim>
                                    <p:anim calcmode="lin" valueType="num">
                                      <p:cBhvr>
                                        <p:cTn id="9" dur="500" fill="hold"/>
                                        <p:tgtEl>
                                          <p:spTgt spid="79879"/>
                                        </p:tgtEl>
                                        <p:attrNameLst>
                                          <p:attrName>ppt_x</p:attrName>
                                        </p:attrNameLst>
                                      </p:cBhvr>
                                      <p:tavLst>
                                        <p:tav tm="0">
                                          <p:val>
                                            <p:strVal val="#ppt_x-.2"/>
                                          </p:val>
                                        </p:tav>
                                        <p:tav tm="100000">
                                          <p:val>
                                            <p:strVal val="#ppt_x"/>
                                          </p:val>
                                        </p:tav>
                                      </p:tavLst>
                                    </p:anim>
                                    <p:anim calcmode="lin" valueType="num">
                                      <p:cBhvr>
                                        <p:cTn id="10" dur="500" fill="hold"/>
                                        <p:tgtEl>
                                          <p:spTgt spid="79879"/>
                                        </p:tgtEl>
                                        <p:attrNameLst>
                                          <p:attrName>ppt_y</p:attrName>
                                        </p:attrNameLst>
                                      </p:cBhvr>
                                      <p:tavLst>
                                        <p:tav tm="0">
                                          <p:val>
                                            <p:strVal val="#ppt_y"/>
                                          </p:val>
                                        </p:tav>
                                        <p:tav tm="100000">
                                          <p:val>
                                            <p:strVal val="#ppt_y"/>
                                          </p:val>
                                        </p:tav>
                                      </p:tavLst>
                                    </p:anim>
                                    <p:animEffect transition="in" filter="fade">
                                      <p:cBhvr>
                                        <p:cTn id="11" dur="500"/>
                                        <p:tgtEl>
                                          <p:spTgt spid="7987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9882"/>
                                        </p:tgtEl>
                                        <p:attrNameLst>
                                          <p:attrName>style.visibility</p:attrName>
                                        </p:attrNameLst>
                                      </p:cBhvr>
                                      <p:to>
                                        <p:strVal val="visible"/>
                                      </p:to>
                                    </p:set>
                                    <p:animEffect transition="in" filter="dissolve">
                                      <p:cBhvr>
                                        <p:cTn id="16" dur="500"/>
                                        <p:tgtEl>
                                          <p:spTgt spid="79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ChangeArrowheads="1"/>
          </p:cNvSpPr>
          <p:nvPr/>
        </p:nvSpPr>
        <p:spPr bwMode="auto">
          <a:xfrm>
            <a:off x="1295400" y="381000"/>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3200">
                <a:solidFill>
                  <a:srgbClr val="008000"/>
                </a:solidFill>
              </a:rPr>
              <a:t>Cây thiếu Magie</a:t>
            </a:r>
          </a:p>
        </p:txBody>
      </p:sp>
      <p:pic>
        <p:nvPicPr>
          <p:cNvPr id="80901" name="Picture 5" descr="Magie la ta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524000"/>
            <a:ext cx="3962400" cy="4800600"/>
          </a:xfrm>
          <a:noFill/>
        </p:spPr>
      </p:pic>
      <p:pic>
        <p:nvPicPr>
          <p:cNvPr id="80902" name="Picture 6" descr="Magie va k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362200"/>
            <a:ext cx="22621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p:cTn id="7" dur="500" fill="hold"/>
                                        <p:tgtEl>
                                          <p:spTgt spid="80900"/>
                                        </p:tgtEl>
                                        <p:attrNameLst>
                                          <p:attrName>ppt_w</p:attrName>
                                        </p:attrNameLst>
                                      </p:cBhvr>
                                      <p:tavLst>
                                        <p:tav tm="0">
                                          <p:val>
                                            <p:strVal val="#ppt_w*0.05"/>
                                          </p:val>
                                        </p:tav>
                                        <p:tav tm="100000">
                                          <p:val>
                                            <p:strVal val="#ppt_w"/>
                                          </p:val>
                                        </p:tav>
                                      </p:tavLst>
                                    </p:anim>
                                    <p:anim calcmode="lin" valueType="num">
                                      <p:cBhvr>
                                        <p:cTn id="8" dur="500" fill="hold"/>
                                        <p:tgtEl>
                                          <p:spTgt spid="80900"/>
                                        </p:tgtEl>
                                        <p:attrNameLst>
                                          <p:attrName>ppt_h</p:attrName>
                                        </p:attrNameLst>
                                      </p:cBhvr>
                                      <p:tavLst>
                                        <p:tav tm="0">
                                          <p:val>
                                            <p:strVal val="#ppt_h"/>
                                          </p:val>
                                        </p:tav>
                                        <p:tav tm="100000">
                                          <p:val>
                                            <p:strVal val="#ppt_h"/>
                                          </p:val>
                                        </p:tav>
                                      </p:tavLst>
                                    </p:anim>
                                    <p:anim calcmode="lin" valueType="num">
                                      <p:cBhvr>
                                        <p:cTn id="9" dur="500" fill="hold"/>
                                        <p:tgtEl>
                                          <p:spTgt spid="80900"/>
                                        </p:tgtEl>
                                        <p:attrNameLst>
                                          <p:attrName>ppt_x</p:attrName>
                                        </p:attrNameLst>
                                      </p:cBhvr>
                                      <p:tavLst>
                                        <p:tav tm="0">
                                          <p:val>
                                            <p:strVal val="#ppt_x-.2"/>
                                          </p:val>
                                        </p:tav>
                                        <p:tav tm="100000">
                                          <p:val>
                                            <p:strVal val="#ppt_x"/>
                                          </p:val>
                                        </p:tav>
                                      </p:tavLst>
                                    </p:anim>
                                    <p:anim calcmode="lin" valueType="num">
                                      <p:cBhvr>
                                        <p:cTn id="10" dur="500" fill="hold"/>
                                        <p:tgtEl>
                                          <p:spTgt spid="80900"/>
                                        </p:tgtEl>
                                        <p:attrNameLst>
                                          <p:attrName>ppt_y</p:attrName>
                                        </p:attrNameLst>
                                      </p:cBhvr>
                                      <p:tavLst>
                                        <p:tav tm="0">
                                          <p:val>
                                            <p:strVal val="#ppt_y"/>
                                          </p:val>
                                        </p:tav>
                                        <p:tav tm="100000">
                                          <p:val>
                                            <p:strVal val="#ppt_y"/>
                                          </p:val>
                                        </p:tav>
                                      </p:tavLst>
                                    </p:anim>
                                    <p:animEffect transition="in" filter="fade">
                                      <p:cBhvr>
                                        <p:cTn id="11" dur="500"/>
                                        <p:tgtEl>
                                          <p:spTgt spid="8090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0901"/>
                                        </p:tgtEl>
                                        <p:attrNameLst>
                                          <p:attrName>style.visibility</p:attrName>
                                        </p:attrNameLst>
                                      </p:cBhvr>
                                      <p:to>
                                        <p:strVal val="visible"/>
                                      </p:to>
                                    </p:set>
                                    <p:animEffect transition="in" filter="dissolve">
                                      <p:cBhvr>
                                        <p:cTn id="16" dur="500"/>
                                        <p:tgtEl>
                                          <p:spTgt spid="80901"/>
                                        </p:tgtEl>
                                      </p:cBhvr>
                                    </p:animEffect>
                                  </p:childTnLst>
                                </p:cTn>
                              </p:par>
                              <p:par>
                                <p:cTn id="17" presetID="9" presetClass="entr" presetSubtype="0" fill="hold" nodeType="withEffect">
                                  <p:stCondLst>
                                    <p:cond delay="0"/>
                                  </p:stCondLst>
                                  <p:childTnLst>
                                    <p:set>
                                      <p:cBhvr>
                                        <p:cTn id="18" dur="1" fill="hold">
                                          <p:stCondLst>
                                            <p:cond delay="0"/>
                                          </p:stCondLst>
                                        </p:cTn>
                                        <p:tgtEl>
                                          <p:spTgt spid="80902"/>
                                        </p:tgtEl>
                                        <p:attrNameLst>
                                          <p:attrName>style.visibility</p:attrName>
                                        </p:attrNameLst>
                                      </p:cBhvr>
                                      <p:to>
                                        <p:strVal val="visible"/>
                                      </p:to>
                                    </p:set>
                                    <p:animEffect transition="in" filter="dissolve">
                                      <p:cBhvr>
                                        <p:cTn id="19"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 [800x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458200"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idx="1"/>
          </p:nvPr>
        </p:nvSpPr>
        <p:spPr/>
        <p:txBody>
          <a:bodyPr/>
          <a:lstStyle/>
          <a:p>
            <a:pPr eaLnBrk="1" hangingPunct="1"/>
            <a:endParaRPr lang="en-US" smtClean="0"/>
          </a:p>
        </p:txBody>
      </p:sp>
      <p:pic>
        <p:nvPicPr>
          <p:cNvPr id="17412" name="Picture 4" descr="7 [800x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idx="1"/>
          </p:nvPr>
        </p:nvSpPr>
        <p:spPr/>
        <p:txBody>
          <a:bodyPr/>
          <a:lstStyle/>
          <a:p>
            <a:pPr eaLnBrk="1" hangingPunct="1"/>
            <a:endParaRPr lang="en-US" smtClean="0"/>
          </a:p>
        </p:txBody>
      </p:sp>
      <p:pic>
        <p:nvPicPr>
          <p:cNvPr id="18436" name="Picture 4" descr="6 [800x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4267200" y="0"/>
            <a:ext cx="4876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solidFill>
                  <a:srgbClr val="000000"/>
                </a:solidFill>
              </a:rPr>
              <a:t>Hoạt hóa enzim, cân bằng nước và ion, mở khí khổng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sp>
        <p:nvSpPr>
          <p:cNvPr id="19459" name="Rectangle 3"/>
          <p:cNvSpPr>
            <a:spLocks noGrp="1" noChangeArrowheads="1"/>
          </p:cNvSpPr>
          <p:nvPr>
            <p:ph idx="1"/>
          </p:nvPr>
        </p:nvSpPr>
        <p:spPr/>
        <p:txBody>
          <a:bodyPr/>
          <a:lstStyle/>
          <a:p>
            <a:pPr eaLnBrk="1" hangingPunct="1"/>
            <a:endParaRPr lang="en-US" smtClean="0"/>
          </a:p>
        </p:txBody>
      </p:sp>
      <p:pic>
        <p:nvPicPr>
          <p:cNvPr id="19460" name="Picture 4" descr="2 [800x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304800" y="5486400"/>
            <a:ext cx="39624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sz="2400"/>
              <a:t>Thành phần của diệp lục, hoạt hóa enzim</a:t>
            </a:r>
          </a:p>
          <a:p>
            <a:pPr eaLnBrk="1" hangingPunct="1">
              <a:spcBef>
                <a:spcPct val="50000"/>
              </a:spcBef>
            </a:pPr>
            <a:endParaRPr 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smtClean="0"/>
          </a:p>
        </p:txBody>
      </p:sp>
      <p:sp>
        <p:nvSpPr>
          <p:cNvPr id="20483" name="Rectangle 3"/>
          <p:cNvSpPr>
            <a:spLocks noGrp="1" noChangeArrowheads="1"/>
          </p:cNvSpPr>
          <p:nvPr>
            <p:ph idx="1"/>
          </p:nvPr>
        </p:nvSpPr>
        <p:spPr/>
        <p:txBody>
          <a:bodyPr/>
          <a:lstStyle/>
          <a:p>
            <a:pPr eaLnBrk="1" hangingPunct="1"/>
            <a:endParaRPr lang="en-US" smtClean="0"/>
          </a:p>
        </p:txBody>
      </p:sp>
      <p:pic>
        <p:nvPicPr>
          <p:cNvPr id="20484" name="Picture 4" descr="3 [800x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5181600" y="0"/>
            <a:ext cx="3276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solidFill>
                  <a:srgbClr val="000000"/>
                </a:solidFill>
              </a:rPr>
              <a:t>Thành phần của prôtêin, axit nuclêic…</a:t>
            </a:r>
          </a:p>
          <a:p>
            <a:pPr eaLnBrk="1" hangingPunct="1">
              <a:spcBef>
                <a:spcPct val="50000"/>
              </a:spcBef>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idx="1"/>
          </p:nvPr>
        </p:nvSpPr>
        <p:spPr/>
        <p:txBody>
          <a:bodyPr/>
          <a:lstStyle/>
          <a:p>
            <a:pPr eaLnBrk="1" hangingPunct="1"/>
            <a:endParaRPr lang="en-US" smtClean="0"/>
          </a:p>
        </p:txBody>
      </p:sp>
      <p:pic>
        <p:nvPicPr>
          <p:cNvPr id="21508" name="Picture 4" descr="4 [800x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p:cNvSpPr txBox="1">
            <a:spLocks noChangeArrowheads="1"/>
          </p:cNvSpPr>
          <p:nvPr/>
        </p:nvSpPr>
        <p:spPr bwMode="auto">
          <a:xfrm>
            <a:off x="4724400" y="152400"/>
            <a:ext cx="41148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solidFill>
                  <a:srgbClr val="000000"/>
                </a:solidFill>
              </a:rPr>
              <a:t>Thành phần của axit nuclêic, ATP,phôtpholipit,côenzim</a:t>
            </a:r>
          </a:p>
          <a:p>
            <a:pPr eaLnBrk="1" hangingPunct="1">
              <a:spcBef>
                <a:spcPct val="50000"/>
              </a:spcBef>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7" name="Group 3"/>
          <p:cNvGraphicFramePr>
            <a:graphicFrameLocks noGrp="1"/>
          </p:cNvGraphicFramePr>
          <p:nvPr>
            <p:ph sz="quarter" idx="1"/>
          </p:nvPr>
        </p:nvGraphicFramePr>
        <p:xfrm>
          <a:off x="304800" y="228600"/>
          <a:ext cx="8458200" cy="6456364"/>
        </p:xfrm>
        <a:graphic>
          <a:graphicData uri="http://schemas.openxmlformats.org/drawingml/2006/table">
            <a:tbl>
              <a:tblPr/>
              <a:tblGrid>
                <a:gridCol w="2819400"/>
                <a:gridCol w="208280"/>
                <a:gridCol w="5430520"/>
              </a:tblGrid>
              <a:tr h="16002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err="1" smtClean="0">
                          <a:ln>
                            <a:noFill/>
                          </a:ln>
                          <a:solidFill>
                            <a:schemeClr val="tx1"/>
                          </a:solidFill>
                          <a:effectLst/>
                          <a:latin typeface="Arial" panose="020B0604020202020204" pitchFamily="34" charset="0"/>
                        </a:rPr>
                        <a:t>Các</a:t>
                      </a:r>
                      <a:r>
                        <a:rPr kumimoji="0" lang="en-US" sz="2800" b="0" i="0" u="none" strike="noStrike" cap="none" normalizeH="0" baseline="0" dirty="0" smtClean="0">
                          <a:ln>
                            <a:noFill/>
                          </a:ln>
                          <a:solidFill>
                            <a:schemeClr val="tx1"/>
                          </a:solidFill>
                          <a:effectLst/>
                          <a:latin typeface="Arial" panose="020B0604020202020204" pitchFamily="34" charset="0"/>
                        </a:rPr>
                        <a:t> </a:t>
                      </a:r>
                      <a:r>
                        <a:rPr kumimoji="0" lang="en-US" sz="2800" b="0" i="0" u="none" strike="noStrike" cap="none" normalizeH="0" baseline="0" dirty="0" err="1" smtClean="0">
                          <a:ln>
                            <a:noFill/>
                          </a:ln>
                          <a:solidFill>
                            <a:schemeClr val="tx1"/>
                          </a:solidFill>
                          <a:effectLst/>
                          <a:latin typeface="Arial" panose="020B0604020202020204" pitchFamily="34" charset="0"/>
                        </a:rPr>
                        <a:t>nguyên</a:t>
                      </a:r>
                      <a:r>
                        <a:rPr kumimoji="0" lang="en-US" sz="2800" b="0" i="0" u="none" strike="noStrike" cap="none" normalizeH="0" baseline="0" dirty="0" smtClean="0">
                          <a:ln>
                            <a:noFill/>
                          </a:ln>
                          <a:solidFill>
                            <a:schemeClr val="tx1"/>
                          </a:solidFill>
                          <a:effectLst/>
                          <a:latin typeface="Arial" panose="020B0604020202020204" pitchFamily="34" charset="0"/>
                        </a:rPr>
                        <a:t> </a:t>
                      </a:r>
                      <a:r>
                        <a:rPr kumimoji="0" lang="en-US" sz="2800" b="0" i="0" u="none" strike="noStrike" cap="none" normalizeH="0" baseline="0" dirty="0" err="1" smtClean="0">
                          <a:ln>
                            <a:noFill/>
                          </a:ln>
                          <a:solidFill>
                            <a:schemeClr val="tx1"/>
                          </a:solidFill>
                          <a:effectLst/>
                          <a:latin typeface="Arial" panose="020B0604020202020204" pitchFamily="34" charset="0"/>
                        </a:rPr>
                        <a:t>tố</a:t>
                      </a:r>
                      <a:r>
                        <a:rPr kumimoji="0" lang="en-US" sz="2800" b="0" i="0" u="none" strike="noStrike" cap="none" normalizeH="0" baseline="0" dirty="0" smtClean="0">
                          <a:ln>
                            <a:noFill/>
                          </a:ln>
                          <a:solidFill>
                            <a:schemeClr val="tx1"/>
                          </a:solidFill>
                          <a:effectLst/>
                          <a:latin typeface="Arial" panose="020B0604020202020204" pitchFamily="34" charset="0"/>
                        </a:rPr>
                        <a:t> </a:t>
                      </a:r>
                      <a:r>
                        <a:rPr kumimoji="0" lang="en-US" sz="2800" b="0" i="0" u="none" strike="noStrike" cap="none" normalizeH="0" baseline="0" dirty="0" err="1" smtClean="0">
                          <a:ln>
                            <a:noFill/>
                          </a:ln>
                          <a:solidFill>
                            <a:schemeClr val="tx1"/>
                          </a:solidFill>
                          <a:effectLst/>
                          <a:latin typeface="Arial" panose="020B0604020202020204" pitchFamily="34" charset="0"/>
                        </a:rPr>
                        <a:t>đại</a:t>
                      </a:r>
                      <a:r>
                        <a:rPr kumimoji="0" lang="en-US" sz="2800" b="0" i="0" u="none" strike="noStrike" cap="none" normalizeH="0" baseline="0" dirty="0" smtClean="0">
                          <a:ln>
                            <a:noFill/>
                          </a:ln>
                          <a:solidFill>
                            <a:schemeClr val="tx1"/>
                          </a:solidFill>
                          <a:effectLst/>
                          <a:latin typeface="Arial" panose="020B0604020202020204" pitchFamily="34" charset="0"/>
                        </a:rPr>
                        <a:t> </a:t>
                      </a:r>
                      <a:r>
                        <a:rPr kumimoji="0" lang="en-US" sz="2800" b="0" i="0" u="none" strike="noStrike" cap="none" normalizeH="0" baseline="0" dirty="0" err="1" smtClean="0">
                          <a:ln>
                            <a:noFill/>
                          </a:ln>
                          <a:solidFill>
                            <a:schemeClr val="tx1"/>
                          </a:solidFill>
                          <a:effectLst/>
                          <a:latin typeface="Arial" panose="020B0604020202020204" pitchFamily="34" charset="0"/>
                        </a:rPr>
                        <a:t>lượng</a:t>
                      </a:r>
                      <a:endParaRPr kumimoji="0" 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rPr>
                        <a:t>Vai trò trong cơ thể thực vật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76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rPr>
                        <a:t>NITƠ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08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rPr>
                        <a:t>PHÔTPHO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76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rPr>
                        <a:t>KALI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77" name="Text Box 29"/>
          <p:cNvSpPr txBox="1">
            <a:spLocks noChangeArrowheads="1"/>
          </p:cNvSpPr>
          <p:nvPr/>
        </p:nvSpPr>
        <p:spPr bwMode="auto">
          <a:xfrm>
            <a:off x="1676400" y="19050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p>
        </p:txBody>
      </p:sp>
      <p:sp>
        <p:nvSpPr>
          <p:cNvPr id="88094" name="Text Box 30"/>
          <p:cNvSpPr txBox="1">
            <a:spLocks noChangeArrowheads="1"/>
          </p:cNvSpPr>
          <p:nvPr/>
        </p:nvSpPr>
        <p:spPr bwMode="auto">
          <a:xfrm>
            <a:off x="4267200" y="1952625"/>
            <a:ext cx="2590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t>Thành phần của prôtêin, axit nuclêic…</a:t>
            </a:r>
          </a:p>
          <a:p>
            <a:pPr eaLnBrk="1" hangingPunct="1"/>
            <a:endParaRPr lang="en-US" sz="2400"/>
          </a:p>
        </p:txBody>
      </p:sp>
      <p:sp>
        <p:nvSpPr>
          <p:cNvPr id="2079" name="Text Box 31"/>
          <p:cNvSpPr txBox="1">
            <a:spLocks noChangeArrowheads="1"/>
          </p:cNvSpPr>
          <p:nvPr/>
        </p:nvSpPr>
        <p:spPr bwMode="auto">
          <a:xfrm>
            <a:off x="6308725" y="232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080" name="Text Box 32"/>
          <p:cNvSpPr txBox="1">
            <a:spLocks noChangeArrowheads="1"/>
          </p:cNvSpPr>
          <p:nvPr/>
        </p:nvSpPr>
        <p:spPr bwMode="auto">
          <a:xfrm>
            <a:off x="5867400" y="21336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p>
        </p:txBody>
      </p:sp>
      <p:sp>
        <p:nvSpPr>
          <p:cNvPr id="2081" name="Text Box 33"/>
          <p:cNvSpPr txBox="1">
            <a:spLocks noChangeArrowheads="1"/>
          </p:cNvSpPr>
          <p:nvPr/>
        </p:nvSpPr>
        <p:spPr bwMode="auto">
          <a:xfrm>
            <a:off x="6461125" y="1636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88098" name="Text Box 34"/>
          <p:cNvSpPr txBox="1">
            <a:spLocks noChangeArrowheads="1"/>
          </p:cNvSpPr>
          <p:nvPr/>
        </p:nvSpPr>
        <p:spPr bwMode="auto">
          <a:xfrm>
            <a:off x="4257675" y="3432810"/>
            <a:ext cx="4048125"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Thành phần của axit nuclêic, ATP,phôtpholipit,côenzim</a:t>
            </a:r>
          </a:p>
          <a:p>
            <a:pPr eaLnBrk="1" hangingPunct="1">
              <a:spcBef>
                <a:spcPct val="50000"/>
              </a:spcBef>
            </a:pPr>
            <a:endParaRPr lang="en-US" sz="2400"/>
          </a:p>
        </p:txBody>
      </p:sp>
      <p:sp>
        <p:nvSpPr>
          <p:cNvPr id="2083" name="Text Box 35"/>
          <p:cNvSpPr txBox="1">
            <a:spLocks noChangeArrowheads="1"/>
          </p:cNvSpPr>
          <p:nvPr/>
        </p:nvSpPr>
        <p:spPr bwMode="auto">
          <a:xfrm>
            <a:off x="9966325" y="4456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88100" name="Text Box 36"/>
          <p:cNvSpPr txBox="1">
            <a:spLocks noChangeArrowheads="1"/>
          </p:cNvSpPr>
          <p:nvPr/>
        </p:nvSpPr>
        <p:spPr bwMode="auto">
          <a:xfrm>
            <a:off x="4081780" y="5029200"/>
            <a:ext cx="414782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Hoạt hóa enzim, cân bằng nước và ion, mở khí khổng</a:t>
            </a:r>
          </a:p>
          <a:p>
            <a:pPr eaLnBrk="1" hangingPunct="1">
              <a:spcBef>
                <a:spcPct val="50000"/>
              </a:spcBef>
            </a:pPr>
            <a:endParaRPr lang="en-US" sz="24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down)">
                                      <p:cBhvr>
                                        <p:cTn id="7" dur="580">
                                          <p:stCondLst>
                                            <p:cond delay="0"/>
                                          </p:stCondLst>
                                        </p:cTn>
                                        <p:tgtEl>
                                          <p:spTgt spid="88067"/>
                                        </p:tgtEl>
                                      </p:cBhvr>
                                    </p:animEffect>
                                    <p:anim calcmode="lin" valueType="num">
                                      <p:cBhvr>
                                        <p:cTn id="8" dur="1822" tmFilter="0,0; 0.14,0.36; 0.43,0.73; 0.71,0.91; 1.0,1.0">
                                          <p:stCondLst>
                                            <p:cond delay="0"/>
                                          </p:stCondLst>
                                        </p:cTn>
                                        <p:tgtEl>
                                          <p:spTgt spid="8806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806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806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806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8067"/>
                                        </p:tgtEl>
                                        <p:attrNameLst>
                                          <p:attrName>ppt_y</p:attrName>
                                        </p:attrNameLst>
                                      </p:cBhvr>
                                      <p:tavLst>
                                        <p:tav tm="0" fmla="#ppt_y-sin(pi*$)/81">
                                          <p:val>
                                            <p:fltVal val="0"/>
                                          </p:val>
                                        </p:tav>
                                        <p:tav tm="100000">
                                          <p:val>
                                            <p:fltVal val="1"/>
                                          </p:val>
                                        </p:tav>
                                      </p:tavLst>
                                    </p:anim>
                                    <p:animScale>
                                      <p:cBhvr>
                                        <p:cTn id="13" dur="26">
                                          <p:stCondLst>
                                            <p:cond delay="650"/>
                                          </p:stCondLst>
                                        </p:cTn>
                                        <p:tgtEl>
                                          <p:spTgt spid="88067"/>
                                        </p:tgtEl>
                                      </p:cBhvr>
                                      <p:to x="100000" y="60000"/>
                                    </p:animScale>
                                    <p:animScale>
                                      <p:cBhvr>
                                        <p:cTn id="14" dur="166" decel="50000">
                                          <p:stCondLst>
                                            <p:cond delay="676"/>
                                          </p:stCondLst>
                                        </p:cTn>
                                        <p:tgtEl>
                                          <p:spTgt spid="88067"/>
                                        </p:tgtEl>
                                      </p:cBhvr>
                                      <p:to x="100000" y="100000"/>
                                    </p:animScale>
                                    <p:animScale>
                                      <p:cBhvr>
                                        <p:cTn id="15" dur="26">
                                          <p:stCondLst>
                                            <p:cond delay="1312"/>
                                          </p:stCondLst>
                                        </p:cTn>
                                        <p:tgtEl>
                                          <p:spTgt spid="88067"/>
                                        </p:tgtEl>
                                      </p:cBhvr>
                                      <p:to x="100000" y="80000"/>
                                    </p:animScale>
                                    <p:animScale>
                                      <p:cBhvr>
                                        <p:cTn id="16" dur="166" decel="50000">
                                          <p:stCondLst>
                                            <p:cond delay="1338"/>
                                          </p:stCondLst>
                                        </p:cTn>
                                        <p:tgtEl>
                                          <p:spTgt spid="88067"/>
                                        </p:tgtEl>
                                      </p:cBhvr>
                                      <p:to x="100000" y="100000"/>
                                    </p:animScale>
                                    <p:animScale>
                                      <p:cBhvr>
                                        <p:cTn id="17" dur="26">
                                          <p:stCondLst>
                                            <p:cond delay="1642"/>
                                          </p:stCondLst>
                                        </p:cTn>
                                        <p:tgtEl>
                                          <p:spTgt spid="88067"/>
                                        </p:tgtEl>
                                      </p:cBhvr>
                                      <p:to x="100000" y="90000"/>
                                    </p:animScale>
                                    <p:animScale>
                                      <p:cBhvr>
                                        <p:cTn id="18" dur="166" decel="50000">
                                          <p:stCondLst>
                                            <p:cond delay="1668"/>
                                          </p:stCondLst>
                                        </p:cTn>
                                        <p:tgtEl>
                                          <p:spTgt spid="88067"/>
                                        </p:tgtEl>
                                      </p:cBhvr>
                                      <p:to x="100000" y="100000"/>
                                    </p:animScale>
                                    <p:animScale>
                                      <p:cBhvr>
                                        <p:cTn id="19" dur="26">
                                          <p:stCondLst>
                                            <p:cond delay="1808"/>
                                          </p:stCondLst>
                                        </p:cTn>
                                        <p:tgtEl>
                                          <p:spTgt spid="88067"/>
                                        </p:tgtEl>
                                      </p:cBhvr>
                                      <p:to x="100000" y="95000"/>
                                    </p:animScale>
                                    <p:animScale>
                                      <p:cBhvr>
                                        <p:cTn id="20" dur="166" decel="50000">
                                          <p:stCondLst>
                                            <p:cond delay="1834"/>
                                          </p:stCondLst>
                                        </p:cTn>
                                        <p:tgtEl>
                                          <p:spTgt spid="8806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88094"/>
                                        </p:tgtEl>
                                        <p:attrNameLst>
                                          <p:attrName>style.visibility</p:attrName>
                                        </p:attrNameLst>
                                      </p:cBhvr>
                                      <p:to>
                                        <p:strVal val="visible"/>
                                      </p:to>
                                    </p:set>
                                    <p:anim calcmode="lin" valueType="num">
                                      <p:cBhvr additive="base">
                                        <p:cTn id="25" dur="500" fill="hold"/>
                                        <p:tgtEl>
                                          <p:spTgt spid="88094"/>
                                        </p:tgtEl>
                                        <p:attrNameLst>
                                          <p:attrName>ppt_x</p:attrName>
                                        </p:attrNameLst>
                                      </p:cBhvr>
                                      <p:tavLst>
                                        <p:tav tm="0">
                                          <p:val>
                                            <p:strVal val="#ppt_x"/>
                                          </p:val>
                                        </p:tav>
                                        <p:tav tm="100000">
                                          <p:val>
                                            <p:strVal val="#ppt_x"/>
                                          </p:val>
                                        </p:tav>
                                      </p:tavLst>
                                    </p:anim>
                                    <p:anim calcmode="lin" valueType="num">
                                      <p:cBhvr additive="base">
                                        <p:cTn id="26" dur="500" fill="hold"/>
                                        <p:tgtEl>
                                          <p:spTgt spid="8809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8098"/>
                                        </p:tgtEl>
                                        <p:attrNameLst>
                                          <p:attrName>style.visibility</p:attrName>
                                        </p:attrNameLst>
                                      </p:cBhvr>
                                      <p:to>
                                        <p:strVal val="visible"/>
                                      </p:to>
                                    </p:set>
                                    <p:anim calcmode="lin" valueType="num">
                                      <p:cBhvr>
                                        <p:cTn id="31" dur="500" fill="hold"/>
                                        <p:tgtEl>
                                          <p:spTgt spid="88098"/>
                                        </p:tgtEl>
                                        <p:attrNameLst>
                                          <p:attrName>ppt_w</p:attrName>
                                        </p:attrNameLst>
                                      </p:cBhvr>
                                      <p:tavLst>
                                        <p:tav tm="0">
                                          <p:val>
                                            <p:fltVal val="0"/>
                                          </p:val>
                                        </p:tav>
                                        <p:tav tm="100000">
                                          <p:val>
                                            <p:strVal val="#ppt_w"/>
                                          </p:val>
                                        </p:tav>
                                      </p:tavLst>
                                    </p:anim>
                                    <p:anim calcmode="lin" valueType="num">
                                      <p:cBhvr>
                                        <p:cTn id="32" dur="500" fill="hold"/>
                                        <p:tgtEl>
                                          <p:spTgt spid="88098"/>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88100"/>
                                        </p:tgtEl>
                                        <p:attrNameLst>
                                          <p:attrName>style.visibility</p:attrName>
                                        </p:attrNameLst>
                                      </p:cBhvr>
                                      <p:to>
                                        <p:strVal val="visible"/>
                                      </p:to>
                                    </p:set>
                                    <p:animEffect transition="in" filter="wipe(down)">
                                      <p:cBhvr>
                                        <p:cTn id="37" dur="145">
                                          <p:stCondLst>
                                            <p:cond delay="0"/>
                                          </p:stCondLst>
                                        </p:cTn>
                                        <p:tgtEl>
                                          <p:spTgt spid="88100"/>
                                        </p:tgtEl>
                                      </p:cBhvr>
                                    </p:animEffect>
                                    <p:anim calcmode="lin" valueType="num">
                                      <p:cBhvr>
                                        <p:cTn id="38" dur="456" tmFilter="0,0; 0.14,0.36; 0.43,0.73; 0.71,0.91; 1.0,1.0">
                                          <p:stCondLst>
                                            <p:cond delay="0"/>
                                          </p:stCondLst>
                                        </p:cTn>
                                        <p:tgtEl>
                                          <p:spTgt spid="88100"/>
                                        </p:tgtEl>
                                        <p:attrNameLst>
                                          <p:attrName>ppt_x</p:attrName>
                                        </p:attrNameLst>
                                      </p:cBhvr>
                                      <p:tavLst>
                                        <p:tav tm="0">
                                          <p:val>
                                            <p:strVal val="#ppt_x-0.25"/>
                                          </p:val>
                                        </p:tav>
                                        <p:tav tm="100000">
                                          <p:val>
                                            <p:strVal val="#ppt_x"/>
                                          </p:val>
                                        </p:tav>
                                      </p:tavLst>
                                    </p:anim>
                                    <p:anim calcmode="lin" valueType="num">
                                      <p:cBhvr>
                                        <p:cTn id="39" dur="166" tmFilter="0.0,0.0; 0.25,0.07; 0.50,0.2; 0.75,0.467; 1.0,1.0">
                                          <p:stCondLst>
                                            <p:cond delay="0"/>
                                          </p:stCondLst>
                                        </p:cTn>
                                        <p:tgtEl>
                                          <p:spTgt spid="88100"/>
                                        </p:tgtEl>
                                        <p:attrNameLst>
                                          <p:attrName>ppt_y</p:attrName>
                                        </p:attrNameLst>
                                      </p:cBhvr>
                                      <p:tavLst>
                                        <p:tav tm="0" fmla="#ppt_y-sin(pi*$)/3">
                                          <p:val>
                                            <p:fltVal val="0.5"/>
                                          </p:val>
                                        </p:tav>
                                        <p:tav tm="100000">
                                          <p:val>
                                            <p:fltVal val="1"/>
                                          </p:val>
                                        </p:tav>
                                      </p:tavLst>
                                    </p:anim>
                                    <p:anim calcmode="lin" valueType="num">
                                      <p:cBhvr>
                                        <p:cTn id="40" dur="166" tmFilter="0, 0; 0.125,0.2665; 0.25,0.4; 0.375,0.465; 0.5,0.5;  0.625,0.535; 0.75,0.6; 0.875,0.7335; 1,1">
                                          <p:stCondLst>
                                            <p:cond delay="166"/>
                                          </p:stCondLst>
                                        </p:cTn>
                                        <p:tgtEl>
                                          <p:spTgt spid="88100"/>
                                        </p:tgtEl>
                                        <p:attrNameLst>
                                          <p:attrName>ppt_y</p:attrName>
                                        </p:attrNameLst>
                                      </p:cBhvr>
                                      <p:tavLst>
                                        <p:tav tm="0" fmla="#ppt_y-sin(pi*$)/9">
                                          <p:val>
                                            <p:fltVal val="0"/>
                                          </p:val>
                                        </p:tav>
                                        <p:tav tm="100000">
                                          <p:val>
                                            <p:fltVal val="1"/>
                                          </p:val>
                                        </p:tav>
                                      </p:tavLst>
                                    </p:anim>
                                    <p:anim calcmode="lin" valueType="num">
                                      <p:cBhvr>
                                        <p:cTn id="41" dur="83" tmFilter="0, 0; 0.125,0.2665; 0.25,0.4; 0.375,0.465; 0.5,0.5;  0.625,0.535; 0.75,0.6; 0.875,0.7335; 1,1">
                                          <p:stCondLst>
                                            <p:cond delay="331"/>
                                          </p:stCondLst>
                                        </p:cTn>
                                        <p:tgtEl>
                                          <p:spTgt spid="88100"/>
                                        </p:tgtEl>
                                        <p:attrNameLst>
                                          <p:attrName>ppt_y</p:attrName>
                                        </p:attrNameLst>
                                      </p:cBhvr>
                                      <p:tavLst>
                                        <p:tav tm="0" fmla="#ppt_y-sin(pi*$)/27">
                                          <p:val>
                                            <p:fltVal val="0"/>
                                          </p:val>
                                        </p:tav>
                                        <p:tav tm="100000">
                                          <p:val>
                                            <p:fltVal val="1"/>
                                          </p:val>
                                        </p:tav>
                                      </p:tavLst>
                                    </p:anim>
                                    <p:anim calcmode="lin" valueType="num">
                                      <p:cBhvr>
                                        <p:cTn id="42" dur="41" tmFilter="0, 0; 0.125,0.2665; 0.25,0.4; 0.375,0.465; 0.5,0.5;  0.625,0.535; 0.75,0.6; 0.875,0.7335; 1,1">
                                          <p:stCondLst>
                                            <p:cond delay="414"/>
                                          </p:stCondLst>
                                        </p:cTn>
                                        <p:tgtEl>
                                          <p:spTgt spid="88100"/>
                                        </p:tgtEl>
                                        <p:attrNameLst>
                                          <p:attrName>ppt_y</p:attrName>
                                        </p:attrNameLst>
                                      </p:cBhvr>
                                      <p:tavLst>
                                        <p:tav tm="0" fmla="#ppt_y-sin(pi*$)/81">
                                          <p:val>
                                            <p:fltVal val="0"/>
                                          </p:val>
                                        </p:tav>
                                        <p:tav tm="100000">
                                          <p:val>
                                            <p:fltVal val="1"/>
                                          </p:val>
                                        </p:tav>
                                      </p:tavLst>
                                    </p:anim>
                                    <p:animScale>
                                      <p:cBhvr>
                                        <p:cTn id="43" dur="7">
                                          <p:stCondLst>
                                            <p:cond delay="162"/>
                                          </p:stCondLst>
                                        </p:cTn>
                                        <p:tgtEl>
                                          <p:spTgt spid="88100"/>
                                        </p:tgtEl>
                                      </p:cBhvr>
                                      <p:to x="100000" y="60000"/>
                                    </p:animScale>
                                    <p:animScale>
                                      <p:cBhvr>
                                        <p:cTn id="44" dur="41" decel="50000">
                                          <p:stCondLst>
                                            <p:cond delay="169"/>
                                          </p:stCondLst>
                                        </p:cTn>
                                        <p:tgtEl>
                                          <p:spTgt spid="88100"/>
                                        </p:tgtEl>
                                      </p:cBhvr>
                                      <p:to x="100000" y="100000"/>
                                    </p:animScale>
                                    <p:animScale>
                                      <p:cBhvr>
                                        <p:cTn id="45" dur="7">
                                          <p:stCondLst>
                                            <p:cond delay="328"/>
                                          </p:stCondLst>
                                        </p:cTn>
                                        <p:tgtEl>
                                          <p:spTgt spid="88100"/>
                                        </p:tgtEl>
                                      </p:cBhvr>
                                      <p:to x="100000" y="80000"/>
                                    </p:animScale>
                                    <p:animScale>
                                      <p:cBhvr>
                                        <p:cTn id="46" dur="41" decel="50000">
                                          <p:stCondLst>
                                            <p:cond delay="335"/>
                                          </p:stCondLst>
                                        </p:cTn>
                                        <p:tgtEl>
                                          <p:spTgt spid="88100"/>
                                        </p:tgtEl>
                                      </p:cBhvr>
                                      <p:to x="100000" y="100000"/>
                                    </p:animScale>
                                    <p:animScale>
                                      <p:cBhvr>
                                        <p:cTn id="47" dur="7">
                                          <p:stCondLst>
                                            <p:cond delay="410"/>
                                          </p:stCondLst>
                                        </p:cTn>
                                        <p:tgtEl>
                                          <p:spTgt spid="88100"/>
                                        </p:tgtEl>
                                      </p:cBhvr>
                                      <p:to x="100000" y="90000"/>
                                    </p:animScale>
                                    <p:animScale>
                                      <p:cBhvr>
                                        <p:cTn id="48" dur="41" decel="50000">
                                          <p:stCondLst>
                                            <p:cond delay="417"/>
                                          </p:stCondLst>
                                        </p:cTn>
                                        <p:tgtEl>
                                          <p:spTgt spid="88100"/>
                                        </p:tgtEl>
                                      </p:cBhvr>
                                      <p:to x="100000" y="100000"/>
                                    </p:animScale>
                                    <p:animScale>
                                      <p:cBhvr>
                                        <p:cTn id="49" dur="7">
                                          <p:stCondLst>
                                            <p:cond delay="452"/>
                                          </p:stCondLst>
                                        </p:cTn>
                                        <p:tgtEl>
                                          <p:spTgt spid="88100"/>
                                        </p:tgtEl>
                                      </p:cBhvr>
                                      <p:to x="100000" y="95000"/>
                                    </p:animScale>
                                    <p:animScale>
                                      <p:cBhvr>
                                        <p:cTn id="50" dur="41" decel="50000">
                                          <p:stCondLst>
                                            <p:cond delay="458"/>
                                          </p:stCondLst>
                                        </p:cTn>
                                        <p:tgtEl>
                                          <p:spTgt spid="88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94" grpId="0"/>
      <p:bldP spid="88098" grpId="0"/>
      <p:bldP spid="88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5" name="Group 3"/>
          <p:cNvGraphicFramePr>
            <a:graphicFrameLocks noGrp="1"/>
          </p:cNvGraphicFramePr>
          <p:nvPr>
            <p:ph sz="half" idx="1"/>
          </p:nvPr>
        </p:nvGraphicFramePr>
        <p:xfrm>
          <a:off x="381000" y="533400"/>
          <a:ext cx="8305800" cy="5943601"/>
        </p:xfrm>
        <a:graphic>
          <a:graphicData uri="http://schemas.openxmlformats.org/drawingml/2006/table">
            <a:tbl>
              <a:tblPr/>
              <a:tblGrid>
                <a:gridCol w="1574800"/>
                <a:gridCol w="208280"/>
                <a:gridCol w="6522720"/>
              </a:tblGrid>
              <a:tr h="20637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err="1" smtClean="0">
                          <a:ln>
                            <a:noFill/>
                          </a:ln>
                          <a:solidFill>
                            <a:schemeClr val="tx1"/>
                          </a:solidFill>
                          <a:effectLst/>
                          <a:latin typeface="Arial" panose="020B0604020202020204" pitchFamily="34" charset="0"/>
                        </a:rPr>
                        <a:t>Các</a:t>
                      </a:r>
                      <a:r>
                        <a:rPr kumimoji="0" lang="en-US" sz="2800" b="0" i="0" u="none" strike="noStrike" cap="none" normalizeH="0" baseline="0" dirty="0" smtClean="0">
                          <a:ln>
                            <a:noFill/>
                          </a:ln>
                          <a:solidFill>
                            <a:schemeClr val="tx1"/>
                          </a:solidFill>
                          <a:effectLst/>
                          <a:latin typeface="Arial" panose="020B0604020202020204" pitchFamily="34" charset="0"/>
                        </a:rPr>
                        <a:t> </a:t>
                      </a:r>
                      <a:r>
                        <a:rPr kumimoji="0" lang="en-US" sz="2800" b="0" i="0" u="none" strike="noStrike" cap="none" normalizeH="0" baseline="0" dirty="0" err="1" smtClean="0">
                          <a:ln>
                            <a:noFill/>
                          </a:ln>
                          <a:solidFill>
                            <a:schemeClr val="tx1"/>
                          </a:solidFill>
                          <a:effectLst/>
                          <a:latin typeface="Arial" panose="020B0604020202020204" pitchFamily="34" charset="0"/>
                        </a:rPr>
                        <a:t>nguyên</a:t>
                      </a:r>
                      <a:r>
                        <a:rPr kumimoji="0" lang="en-US" sz="2800" b="0" i="0" u="none" strike="noStrike" cap="none" normalizeH="0" baseline="0" dirty="0" smtClean="0">
                          <a:ln>
                            <a:noFill/>
                          </a:ln>
                          <a:solidFill>
                            <a:schemeClr val="tx1"/>
                          </a:solidFill>
                          <a:effectLst/>
                          <a:latin typeface="Arial" panose="020B0604020202020204" pitchFamily="34" charset="0"/>
                        </a:rPr>
                        <a:t> </a:t>
                      </a:r>
                      <a:r>
                        <a:rPr kumimoji="0" lang="en-US" sz="2800" b="0" i="0" u="none" strike="noStrike" cap="none" normalizeH="0" baseline="0" dirty="0" err="1" smtClean="0">
                          <a:ln>
                            <a:noFill/>
                          </a:ln>
                          <a:solidFill>
                            <a:schemeClr val="tx1"/>
                          </a:solidFill>
                          <a:effectLst/>
                          <a:latin typeface="Arial" panose="020B0604020202020204" pitchFamily="34" charset="0"/>
                        </a:rPr>
                        <a:t>tố</a:t>
                      </a:r>
                      <a:r>
                        <a:rPr kumimoji="0" lang="en-US" sz="2800" b="0" i="0" u="none" strike="noStrike" cap="none" normalizeH="0" baseline="0" dirty="0" smtClean="0">
                          <a:ln>
                            <a:noFill/>
                          </a:ln>
                          <a:solidFill>
                            <a:schemeClr val="tx1"/>
                          </a:solidFill>
                          <a:effectLst/>
                          <a:latin typeface="Arial" panose="020B0604020202020204" pitchFamily="34" charset="0"/>
                        </a:rPr>
                        <a:t> </a:t>
                      </a:r>
                      <a:r>
                        <a:rPr kumimoji="0" lang="en-US" sz="2800" b="0" i="0" u="none" strike="noStrike" cap="none" normalizeH="0" baseline="0" dirty="0" err="1" smtClean="0">
                          <a:ln>
                            <a:noFill/>
                          </a:ln>
                          <a:solidFill>
                            <a:schemeClr val="tx1"/>
                          </a:solidFill>
                          <a:effectLst/>
                          <a:latin typeface="Arial" panose="020B0604020202020204" pitchFamily="34" charset="0"/>
                        </a:rPr>
                        <a:t>đại</a:t>
                      </a:r>
                      <a:r>
                        <a:rPr kumimoji="0" lang="en-US" sz="2800" b="0" i="0" u="none" strike="noStrike" cap="none" normalizeH="0" baseline="0" dirty="0" smtClean="0">
                          <a:ln>
                            <a:noFill/>
                          </a:ln>
                          <a:solidFill>
                            <a:schemeClr val="tx1"/>
                          </a:solidFill>
                          <a:effectLst/>
                          <a:latin typeface="Arial" panose="020B0604020202020204" pitchFamily="34" charset="0"/>
                        </a:rPr>
                        <a:t> </a:t>
                      </a:r>
                      <a:r>
                        <a:rPr kumimoji="0" lang="en-US" sz="2800" b="0" i="0" u="none" strike="noStrike" cap="none" normalizeH="0" baseline="0" dirty="0" err="1" smtClean="0">
                          <a:ln>
                            <a:noFill/>
                          </a:ln>
                          <a:solidFill>
                            <a:schemeClr val="tx1"/>
                          </a:solidFill>
                          <a:effectLst/>
                          <a:latin typeface="Arial" panose="020B0604020202020204" pitchFamily="34" charset="0"/>
                        </a:rPr>
                        <a:t>lượng</a:t>
                      </a:r>
                      <a:endParaRPr kumimoji="0" 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err="1" smtClean="0">
                          <a:ln>
                            <a:noFill/>
                          </a:ln>
                          <a:solidFill>
                            <a:schemeClr val="tx1"/>
                          </a:solidFill>
                          <a:effectLst/>
                          <a:latin typeface="Arial" panose="020B0604020202020204" pitchFamily="34" charset="0"/>
                        </a:rPr>
                        <a:t>Vai</a:t>
                      </a:r>
                      <a:r>
                        <a:rPr kumimoji="0" lang="en-US" sz="2800" b="0" i="0" u="none" strike="noStrike" cap="none" normalizeH="0" baseline="0" dirty="0" smtClean="0">
                          <a:ln>
                            <a:noFill/>
                          </a:ln>
                          <a:solidFill>
                            <a:schemeClr val="tx1"/>
                          </a:solidFill>
                          <a:effectLst/>
                          <a:latin typeface="Arial" panose="020B0604020202020204" pitchFamily="34" charset="0"/>
                        </a:rPr>
                        <a:t> </a:t>
                      </a:r>
                      <a:r>
                        <a:rPr kumimoji="0" lang="en-US" sz="2800" b="0" i="0" u="none" strike="noStrike" cap="none" normalizeH="0" baseline="0" dirty="0" err="1" smtClean="0">
                          <a:ln>
                            <a:noFill/>
                          </a:ln>
                          <a:solidFill>
                            <a:schemeClr val="tx1"/>
                          </a:solidFill>
                          <a:effectLst/>
                          <a:latin typeface="Arial" panose="020B0604020202020204" pitchFamily="34" charset="0"/>
                        </a:rPr>
                        <a:t>trò</a:t>
                      </a:r>
                      <a:r>
                        <a:rPr kumimoji="0" lang="en-US" sz="2800" b="0" i="0" u="none" strike="noStrike" cap="none" normalizeH="0" baseline="0" dirty="0" smtClean="0">
                          <a:ln>
                            <a:noFill/>
                          </a:ln>
                          <a:solidFill>
                            <a:schemeClr val="tx1"/>
                          </a:solidFill>
                          <a:effectLst/>
                          <a:latin typeface="Arial" panose="020B0604020202020204" pitchFamily="34" charset="0"/>
                        </a:rPr>
                        <a:t> </a:t>
                      </a:r>
                      <a:r>
                        <a:rPr kumimoji="0" lang="en-US" sz="2800" b="0" i="0" u="none" strike="noStrike" cap="none" normalizeH="0" baseline="0" dirty="0" err="1" smtClean="0">
                          <a:ln>
                            <a:noFill/>
                          </a:ln>
                          <a:solidFill>
                            <a:schemeClr val="tx1"/>
                          </a:solidFill>
                          <a:effectLst/>
                          <a:latin typeface="Arial" panose="020B0604020202020204" pitchFamily="34" charset="0"/>
                        </a:rPr>
                        <a:t>trong</a:t>
                      </a:r>
                      <a:r>
                        <a:rPr kumimoji="0" lang="en-US" sz="2800" b="0" i="0" u="none" strike="noStrike" cap="none" normalizeH="0" baseline="0" dirty="0" smtClean="0">
                          <a:ln>
                            <a:noFill/>
                          </a:ln>
                          <a:solidFill>
                            <a:schemeClr val="tx1"/>
                          </a:solidFill>
                          <a:effectLst/>
                          <a:latin typeface="Arial" panose="020B0604020202020204" pitchFamily="34" charset="0"/>
                        </a:rPr>
                        <a:t> </a:t>
                      </a:r>
                      <a:r>
                        <a:rPr kumimoji="0" lang="en-US" sz="2800" b="0" i="0" u="none" strike="noStrike" cap="none" normalizeH="0" baseline="0" dirty="0" err="1" smtClean="0">
                          <a:ln>
                            <a:noFill/>
                          </a:ln>
                          <a:solidFill>
                            <a:schemeClr val="tx1"/>
                          </a:solidFill>
                          <a:effectLst/>
                          <a:latin typeface="Arial" panose="020B0604020202020204" pitchFamily="34" charset="0"/>
                        </a:rPr>
                        <a:t>cơ</a:t>
                      </a:r>
                      <a:r>
                        <a:rPr kumimoji="0" lang="en-US" sz="2800" b="0" i="0" u="none" strike="noStrike" cap="none" normalizeH="0" baseline="0" dirty="0" smtClean="0">
                          <a:ln>
                            <a:noFill/>
                          </a:ln>
                          <a:solidFill>
                            <a:schemeClr val="tx1"/>
                          </a:solidFill>
                          <a:effectLst/>
                          <a:latin typeface="Arial" panose="020B0604020202020204" pitchFamily="34" charset="0"/>
                        </a:rPr>
                        <a:t> </a:t>
                      </a:r>
                      <a:r>
                        <a:rPr kumimoji="0" lang="en-US" sz="2800" b="0" i="0" u="none" strike="noStrike" cap="none" normalizeH="0" baseline="0" dirty="0" err="1" smtClean="0">
                          <a:ln>
                            <a:noFill/>
                          </a:ln>
                          <a:solidFill>
                            <a:schemeClr val="tx1"/>
                          </a:solidFill>
                          <a:effectLst/>
                          <a:latin typeface="Arial" panose="020B0604020202020204" pitchFamily="34" charset="0"/>
                        </a:rPr>
                        <a:t>thể</a:t>
                      </a:r>
                      <a:r>
                        <a:rPr kumimoji="0" lang="en-US" sz="2800" b="0" i="0" u="none" strike="noStrike" cap="none" normalizeH="0" baseline="0" dirty="0" smtClean="0">
                          <a:ln>
                            <a:noFill/>
                          </a:ln>
                          <a:solidFill>
                            <a:schemeClr val="tx1"/>
                          </a:solidFill>
                          <a:effectLst/>
                          <a:latin typeface="Arial" panose="020B0604020202020204" pitchFamily="34" charset="0"/>
                        </a:rPr>
                        <a:t> </a:t>
                      </a:r>
                      <a:r>
                        <a:rPr kumimoji="0" lang="en-US" sz="2800" b="0" i="0" u="none" strike="noStrike" cap="none" normalizeH="0" baseline="0" dirty="0" err="1" smtClean="0">
                          <a:ln>
                            <a:noFill/>
                          </a:ln>
                          <a:solidFill>
                            <a:schemeClr val="tx1"/>
                          </a:solidFill>
                          <a:effectLst/>
                          <a:latin typeface="Arial" panose="020B0604020202020204" pitchFamily="34" charset="0"/>
                        </a:rPr>
                        <a:t>thực</a:t>
                      </a:r>
                      <a:r>
                        <a:rPr kumimoji="0" lang="en-US" sz="2800" b="0" i="0" u="none" strike="noStrike" cap="none" normalizeH="0" baseline="0" dirty="0" smtClean="0">
                          <a:ln>
                            <a:noFill/>
                          </a:ln>
                          <a:solidFill>
                            <a:schemeClr val="tx1"/>
                          </a:solidFill>
                          <a:effectLst/>
                          <a:latin typeface="Arial" panose="020B0604020202020204" pitchFamily="34" charset="0"/>
                        </a:rPr>
                        <a:t> </a:t>
                      </a:r>
                      <a:r>
                        <a:rPr kumimoji="0" lang="en-US" sz="2800" b="0" i="0" u="none" strike="noStrike" cap="none" normalizeH="0" baseline="0" dirty="0" err="1" smtClean="0">
                          <a:ln>
                            <a:noFill/>
                          </a:ln>
                          <a:solidFill>
                            <a:schemeClr val="tx1"/>
                          </a:solidFill>
                          <a:effectLst/>
                          <a:latin typeface="Arial" panose="020B0604020202020204" pitchFamily="34" charset="0"/>
                        </a:rPr>
                        <a:t>vật</a:t>
                      </a:r>
                      <a:endParaRPr kumimoji="0" 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83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rPr>
                        <a:t>magiê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15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rPr>
                        <a:t>canxi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94" name="Rectangle 22"/>
          <p:cNvSpPr>
            <a:spLocks noChangeArrowheads="1"/>
          </p:cNvSpPr>
          <p:nvPr/>
        </p:nvSpPr>
        <p:spPr bwMode="auto">
          <a:xfrm>
            <a:off x="2290763"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095" name="Text Box 24"/>
          <p:cNvSpPr txBox="1">
            <a:spLocks noChangeArrowheads="1"/>
          </p:cNvSpPr>
          <p:nvPr/>
        </p:nvSpPr>
        <p:spPr bwMode="auto">
          <a:xfrm>
            <a:off x="3200400" y="37338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p>
        </p:txBody>
      </p:sp>
      <p:sp>
        <p:nvSpPr>
          <p:cNvPr id="3096" name="Text Box 25"/>
          <p:cNvSpPr txBox="1">
            <a:spLocks noChangeArrowheads="1"/>
          </p:cNvSpPr>
          <p:nvPr/>
        </p:nvSpPr>
        <p:spPr bwMode="auto">
          <a:xfrm>
            <a:off x="3200400" y="38862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p>
        </p:txBody>
      </p:sp>
      <p:sp>
        <p:nvSpPr>
          <p:cNvPr id="90138" name="Text Box 26"/>
          <p:cNvSpPr txBox="1">
            <a:spLocks noChangeArrowheads="1"/>
          </p:cNvSpPr>
          <p:nvPr/>
        </p:nvSpPr>
        <p:spPr bwMode="auto">
          <a:xfrm>
            <a:off x="3429000" y="4800600"/>
            <a:ext cx="495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t>Thành phần của tế bào và màng tế bào, hoạt hóa enzim</a:t>
            </a:r>
          </a:p>
        </p:txBody>
      </p:sp>
      <p:sp>
        <p:nvSpPr>
          <p:cNvPr id="9" name="Text Box 26"/>
          <p:cNvSpPr txBox="1">
            <a:spLocks noChangeArrowheads="1"/>
          </p:cNvSpPr>
          <p:nvPr/>
        </p:nvSpPr>
        <p:spPr bwMode="auto">
          <a:xfrm>
            <a:off x="3571875" y="2928938"/>
            <a:ext cx="4953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sz="2800"/>
              <a:t>Thành phần của diệp lục, hoạt hóa enzim</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0115"/>
                                        </p:tgtEl>
                                        <p:attrNameLst>
                                          <p:attrName>style.visibility</p:attrName>
                                        </p:attrNameLst>
                                      </p:cBhvr>
                                      <p:to>
                                        <p:strVal val="visible"/>
                                      </p:to>
                                    </p:set>
                                    <p:anim calcmode="lin" valueType="num">
                                      <p:cBhvr>
                                        <p:cTn id="7" dur="500" fill="hold"/>
                                        <p:tgtEl>
                                          <p:spTgt spid="90115"/>
                                        </p:tgtEl>
                                        <p:attrNameLst>
                                          <p:attrName>ppt_w</p:attrName>
                                        </p:attrNameLst>
                                      </p:cBhvr>
                                      <p:tavLst>
                                        <p:tav tm="0">
                                          <p:val>
                                            <p:fltVal val="0"/>
                                          </p:val>
                                        </p:tav>
                                        <p:tav tm="100000">
                                          <p:val>
                                            <p:strVal val="#ppt_w"/>
                                          </p:val>
                                        </p:tav>
                                      </p:tavLst>
                                    </p:anim>
                                    <p:anim calcmode="lin" valueType="num">
                                      <p:cBhvr>
                                        <p:cTn id="8" dur="500" fill="hold"/>
                                        <p:tgtEl>
                                          <p:spTgt spid="901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plus(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90138"/>
                                        </p:tgtEl>
                                        <p:attrNameLst>
                                          <p:attrName>style.visibility</p:attrName>
                                        </p:attrNameLst>
                                      </p:cBhvr>
                                      <p:to>
                                        <p:strVal val="visible"/>
                                      </p:to>
                                    </p:set>
                                    <p:animEffect transition="in" filter="plus(in)">
                                      <p:cBhvr>
                                        <p:cTn id="18" dur="2000"/>
                                        <p:tgtEl>
                                          <p:spTgt spid="90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3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altLang="en-US" b="1">
                <a:solidFill>
                  <a:srgbClr val="FF0000"/>
                </a:solidFill>
              </a:rPr>
              <a:t>Câu 2:Thoát hơi nước qua 2 con đường nào? Nêu tác nhân chủ yếu điều tiết độ mở của khí khổng?</a:t>
            </a:r>
          </a:p>
        </p:txBody>
      </p:sp>
      <p:sp>
        <p:nvSpPr>
          <p:cNvPr id="3" name="Text Box 2"/>
          <p:cNvSpPr txBox="1"/>
          <p:nvPr/>
        </p:nvSpPr>
        <p:spPr>
          <a:xfrm>
            <a:off x="310515" y="2712085"/>
            <a:ext cx="7443470" cy="3969385"/>
          </a:xfrm>
          <a:prstGeom prst="rect">
            <a:avLst/>
          </a:prstGeom>
          <a:noFill/>
        </p:spPr>
        <p:txBody>
          <a:bodyPr wrap="square" rtlCol="0" anchor="t">
            <a:spAutoFit/>
          </a:bodyPr>
          <a:lstStyle/>
          <a:p>
            <a:pPr algn="just">
              <a:defRPr/>
            </a:pPr>
            <a:r>
              <a:rPr lang="vi-VN" altLang="en-US" sz="2800" b="1">
                <a:solidFill>
                  <a:srgbClr val="FF0000"/>
                </a:solidFill>
                <a:sym typeface="+mn-ea"/>
              </a:rPr>
              <a:t>Tác nhân chủ yếu điều tiết độ mở của khí khổng:</a:t>
            </a:r>
            <a:endParaRPr lang="en-US" sz="28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endParaRPr>
          </a:p>
          <a:p>
            <a:pPr algn="just">
              <a:defRPr/>
            </a:pPr>
            <a:r>
              <a:rPr lang="en-US" sz="28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Khi</a:t>
            </a:r>
            <a:r>
              <a:rPr lang="en-US" sz="28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no n</a:t>
            </a:r>
            <a:r>
              <a:rPr lang="vi-VN"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ước</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thành</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mỏng</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của</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tế</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bào</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khí</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khổng</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c</a:t>
            </a:r>
            <a:r>
              <a:rPr lang="vi-VN"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ă</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ng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ra</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làm</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cho</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thành</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dày</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cong</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theo</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thành</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mỏng</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và</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khí</a:t>
            </a:r>
            <a:r>
              <a:rPr lang="en-US" sz="28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khổng</a:t>
            </a:r>
            <a:r>
              <a:rPr lang="en-US" sz="28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mở</a:t>
            </a:r>
            <a:r>
              <a:rPr lang="en-US" sz="28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ra.</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endParaRPr lang="en-US" sz="28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endParaRPr>
          </a:p>
          <a:p>
            <a:pPr algn="just">
              <a:defRPr/>
            </a:pPr>
            <a:r>
              <a:rPr lang="en-US" sz="28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Khi</a:t>
            </a:r>
            <a:r>
              <a:rPr lang="en-US" sz="28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mất</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n</a:t>
            </a:r>
            <a:r>
              <a:rPr lang="vi-VN"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ước</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thành</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mỏng</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hết</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c</a:t>
            </a:r>
            <a:r>
              <a:rPr lang="vi-VN"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ă</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ng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và</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thành</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dày</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duỗi</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thẳng</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khí</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khổng</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vi-VN"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đóng</a:t>
            </a:r>
            <a:r>
              <a:rPr lang="en-US" sz="28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28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lại</a:t>
            </a:r>
            <a:r>
              <a:rPr lang="en-US" sz="2800" b="1" spc="50" dirty="0">
                <a:ln w="11430"/>
                <a:solidFill>
                  <a:srgbClr val="002060"/>
                </a:solidFill>
                <a:effectLst>
                  <a:outerShdw blurRad="76200" dist="50800" dir="5400000" algn="tl" rotWithShape="0">
                    <a:srgbClr val="000000">
                      <a:alpha val="65000"/>
                    </a:srgbClr>
                  </a:outerShdw>
                </a:effectLst>
                <a:sym typeface="Wingdings" panose="05000000000000000000" pitchFamily="2" charset="2"/>
              </a:rPr>
              <a:t>.</a:t>
            </a:r>
            <a:endParaRPr lang="en-US" sz="2800"/>
          </a:p>
        </p:txBody>
      </p:sp>
      <p:sp>
        <p:nvSpPr>
          <p:cNvPr id="4" name="Text Box 3"/>
          <p:cNvSpPr txBox="1"/>
          <p:nvPr/>
        </p:nvSpPr>
        <p:spPr>
          <a:xfrm>
            <a:off x="271145" y="1797050"/>
            <a:ext cx="7963535" cy="953135"/>
          </a:xfrm>
          <a:prstGeom prst="rect">
            <a:avLst/>
          </a:prstGeom>
          <a:noFill/>
        </p:spPr>
        <p:txBody>
          <a:bodyPr wrap="square" rtlCol="0" anchor="t">
            <a:spAutoFit/>
          </a:bodyPr>
          <a:lstStyle/>
          <a:p>
            <a:r>
              <a:rPr lang="vi-VN" altLang="en-US" sz="2800" b="1">
                <a:solidFill>
                  <a:srgbClr val="FF0000"/>
                </a:solidFill>
                <a:sym typeface="+mn-ea"/>
              </a:rPr>
              <a:t>Thoát hơi nước qua 2 con đường : </a:t>
            </a:r>
            <a:r>
              <a:rPr lang="en-US" sz="2800" b="1" dirty="0" smtClean="0">
                <a:solidFill>
                  <a:schemeClr val="tx2"/>
                </a:solidFill>
                <a:sym typeface="+mn-ea"/>
              </a:rPr>
              <a:t>Qua </a:t>
            </a:r>
            <a:r>
              <a:rPr lang="en-US" sz="2800" b="1" dirty="0" err="1" smtClean="0">
                <a:solidFill>
                  <a:schemeClr val="tx2"/>
                </a:solidFill>
                <a:sym typeface="+mn-ea"/>
              </a:rPr>
              <a:t>khí</a:t>
            </a:r>
            <a:r>
              <a:rPr lang="en-US" sz="2800" b="1" dirty="0" smtClean="0">
                <a:solidFill>
                  <a:schemeClr val="tx2"/>
                </a:solidFill>
                <a:sym typeface="+mn-ea"/>
              </a:rPr>
              <a:t> </a:t>
            </a:r>
            <a:r>
              <a:rPr lang="en-US" sz="2800" b="1" dirty="0" err="1" smtClean="0">
                <a:solidFill>
                  <a:schemeClr val="tx2"/>
                </a:solidFill>
                <a:sym typeface="+mn-ea"/>
              </a:rPr>
              <a:t>khổng</a:t>
            </a:r>
            <a:r>
              <a:rPr lang="en-US" sz="2800" b="1" dirty="0" smtClean="0">
                <a:solidFill>
                  <a:schemeClr val="tx2"/>
                </a:solidFill>
                <a:sym typeface="+mn-ea"/>
              </a:rPr>
              <a:t> </a:t>
            </a:r>
            <a:r>
              <a:rPr lang="en-US" sz="2800" b="1" dirty="0" err="1" smtClean="0">
                <a:solidFill>
                  <a:schemeClr val="tx2"/>
                </a:solidFill>
                <a:sym typeface="+mn-ea"/>
              </a:rPr>
              <a:t>và</a:t>
            </a:r>
            <a:r>
              <a:rPr lang="en-US" sz="2800" b="1" dirty="0" smtClean="0">
                <a:solidFill>
                  <a:schemeClr val="tx2"/>
                </a:solidFill>
                <a:sym typeface="+mn-ea"/>
              </a:rPr>
              <a:t> qua </a:t>
            </a:r>
            <a:r>
              <a:rPr lang="en-US" sz="2800" b="1" dirty="0" err="1" smtClean="0">
                <a:solidFill>
                  <a:schemeClr val="tx2"/>
                </a:solidFill>
                <a:sym typeface="+mn-ea"/>
              </a:rPr>
              <a:t>cutin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6" name="Group 36"/>
          <p:cNvGraphicFramePr>
            <a:graphicFrameLocks noGrp="1"/>
          </p:cNvGraphicFramePr>
          <p:nvPr/>
        </p:nvGraphicFramePr>
        <p:xfrm>
          <a:off x="381000" y="762000"/>
          <a:ext cx="8458200" cy="4259264"/>
        </p:xfrm>
        <a:graphic>
          <a:graphicData uri="http://schemas.openxmlformats.org/drawingml/2006/table">
            <a:tbl>
              <a:tblPr/>
              <a:tblGrid>
                <a:gridCol w="2438400"/>
                <a:gridCol w="208280"/>
                <a:gridCol w="5811520"/>
              </a:tblGrid>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rPr>
                        <a:t>Các nguyên tố vi lượng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rPr>
                        <a:t>Vai trò trong cơ thể thực  vật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13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rPr>
                        <a:t>Sắt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rPr>
                        <a:t>Clo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553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smtClean="0">
                          <a:ln>
                            <a:noFill/>
                          </a:ln>
                          <a:solidFill>
                            <a:schemeClr val="tx1"/>
                          </a:solidFill>
                          <a:effectLst/>
                          <a:latin typeface="Arial" panose="020B0604020202020204" pitchFamily="34" charset="0"/>
                        </a:rPr>
                        <a:t>Kẽm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189" name="Text Box 29"/>
          <p:cNvSpPr txBox="1">
            <a:spLocks noChangeArrowheads="1"/>
          </p:cNvSpPr>
          <p:nvPr/>
        </p:nvSpPr>
        <p:spPr bwMode="auto">
          <a:xfrm>
            <a:off x="3581400" y="21336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Thành phần của xitôcrôm</a:t>
            </a:r>
          </a:p>
        </p:txBody>
      </p:sp>
      <p:sp>
        <p:nvSpPr>
          <p:cNvPr id="4125" name="Text Box 30"/>
          <p:cNvSpPr txBox="1">
            <a:spLocks noChangeArrowheads="1"/>
          </p:cNvSpPr>
          <p:nvPr/>
        </p:nvSpPr>
        <p:spPr bwMode="auto">
          <a:xfrm>
            <a:off x="4724400" y="27432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p>
        </p:txBody>
      </p:sp>
      <p:sp>
        <p:nvSpPr>
          <p:cNvPr id="4126" name="Text Box 31"/>
          <p:cNvSpPr txBox="1">
            <a:spLocks noChangeArrowheads="1"/>
          </p:cNvSpPr>
          <p:nvPr/>
        </p:nvSpPr>
        <p:spPr bwMode="auto">
          <a:xfrm>
            <a:off x="6324600" y="2971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p>
        </p:txBody>
      </p:sp>
      <p:sp>
        <p:nvSpPr>
          <p:cNvPr id="4127" name="Text Box 32"/>
          <p:cNvSpPr txBox="1">
            <a:spLocks noChangeArrowheads="1"/>
          </p:cNvSpPr>
          <p:nvPr/>
        </p:nvSpPr>
        <p:spPr bwMode="auto">
          <a:xfrm>
            <a:off x="4648200" y="27432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p>
        </p:txBody>
      </p:sp>
      <p:sp>
        <p:nvSpPr>
          <p:cNvPr id="92193" name="Text Box 33"/>
          <p:cNvSpPr txBox="1">
            <a:spLocks noChangeArrowheads="1"/>
          </p:cNvSpPr>
          <p:nvPr/>
        </p:nvSpPr>
        <p:spPr bwMode="auto">
          <a:xfrm>
            <a:off x="3581400" y="3124200"/>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Quang phân li nước,cân bằng ion</a:t>
            </a:r>
          </a:p>
        </p:txBody>
      </p:sp>
      <p:sp>
        <p:nvSpPr>
          <p:cNvPr id="92194" name="Text Box 34"/>
          <p:cNvSpPr txBox="1">
            <a:spLocks noChangeArrowheads="1"/>
          </p:cNvSpPr>
          <p:nvPr/>
        </p:nvSpPr>
        <p:spPr bwMode="auto">
          <a:xfrm>
            <a:off x="3733800" y="41148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t>Hoạt hóa enzim</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2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92189"/>
                                        </p:tgtEl>
                                        <p:attrNameLst>
                                          <p:attrName>style.visibility</p:attrName>
                                        </p:attrNameLst>
                                      </p:cBhvr>
                                      <p:to>
                                        <p:strVal val="visible"/>
                                      </p:to>
                                    </p:set>
                                    <p:animEffect transition="in" filter="blinds(horizontal)">
                                      <p:cBhvr>
                                        <p:cTn id="11" dur="500"/>
                                        <p:tgtEl>
                                          <p:spTgt spid="92189"/>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92193"/>
                                        </p:tgtEl>
                                        <p:attrNameLst>
                                          <p:attrName>style.visibility</p:attrName>
                                        </p:attrNameLst>
                                      </p:cBhvr>
                                      <p:to>
                                        <p:strVal val="visible"/>
                                      </p:to>
                                    </p:set>
                                    <p:anim calcmode="lin" valueType="num">
                                      <p:cBhvr>
                                        <p:cTn id="16" dur="500" fill="hold"/>
                                        <p:tgtEl>
                                          <p:spTgt spid="92193"/>
                                        </p:tgtEl>
                                        <p:attrNameLst>
                                          <p:attrName>ppt_w</p:attrName>
                                        </p:attrNameLst>
                                      </p:cBhvr>
                                      <p:tavLst>
                                        <p:tav tm="0">
                                          <p:val>
                                            <p:fltVal val="0"/>
                                          </p:val>
                                        </p:tav>
                                        <p:tav tm="100000">
                                          <p:val>
                                            <p:strVal val="#ppt_w"/>
                                          </p:val>
                                        </p:tav>
                                      </p:tavLst>
                                    </p:anim>
                                    <p:anim calcmode="lin" valueType="num">
                                      <p:cBhvr>
                                        <p:cTn id="17" dur="500" fill="hold"/>
                                        <p:tgtEl>
                                          <p:spTgt spid="92193"/>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92194"/>
                                        </p:tgtEl>
                                        <p:attrNameLst>
                                          <p:attrName>style.visibility</p:attrName>
                                        </p:attrNameLst>
                                      </p:cBhvr>
                                      <p:to>
                                        <p:strVal val="visible"/>
                                      </p:to>
                                    </p:set>
                                    <p:animEffect transition="in" filter="wedge">
                                      <p:cBhvr>
                                        <p:cTn id="22" dur="500"/>
                                        <p:tgtEl>
                                          <p:spTgt spid="92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9" grpId="0" autoUpdateAnimBg="0"/>
      <p:bldP spid="92193" grpId="0" autoUpdateAnimBg="0"/>
      <p:bldP spid="9219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17"/>
          <p:cNvSpPr txBox="1">
            <a:spLocks noChangeArrowheads="1"/>
          </p:cNvSpPr>
          <p:nvPr/>
        </p:nvSpPr>
        <p:spPr bwMode="auto">
          <a:xfrm>
            <a:off x="714375" y="1500188"/>
            <a:ext cx="7715250" cy="2862262"/>
          </a:xfrm>
          <a:prstGeom prst="rect">
            <a:avLst/>
          </a:prstGeom>
          <a:blipFill dpi="0" rotWithShape="1">
            <a:blip r:embed="rId5"/>
            <a:srcRect/>
            <a:tile tx="0" ty="0" sx="100000" sy="100000" flip="none" algn="tl"/>
          </a:blipFill>
          <a:ln w="9525">
            <a:solidFill>
              <a:srgbClr val="FF33CC"/>
            </a:solidFill>
            <a:miter lim="800000"/>
          </a:ln>
        </p:spPr>
        <p:txBody>
          <a:bodyPr>
            <a:spAutoFit/>
          </a:bodyPr>
          <a:lstStyle/>
          <a:p>
            <a:pPr algn="ctr">
              <a:spcBef>
                <a:spcPct val="50000"/>
              </a:spcBef>
              <a:defRPr/>
            </a:pPr>
            <a:r>
              <a:rPr lang="en-US" sz="3600" b="1" u="sng" dirty="0">
                <a:solidFill>
                  <a:srgbClr val="FF0000"/>
                </a:solidFill>
                <a:latin typeface="Arial" panose="020B0604020202020204" pitchFamily="34" charset="0"/>
                <a:cs typeface="Arial" panose="020B0604020202020204" pitchFamily="34" charset="0"/>
              </a:rPr>
              <a:t>VAI TRÒ</a:t>
            </a:r>
          </a:p>
          <a:p>
            <a:pPr algn="ctr">
              <a:spcBef>
                <a:spcPct val="50000"/>
              </a:spcBef>
              <a:buFontTx/>
              <a:buChar char="-"/>
              <a:defRPr/>
            </a:pPr>
            <a:r>
              <a:rPr lang="en-US" sz="3600"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Tham</a:t>
            </a:r>
            <a:r>
              <a:rPr lang="en-US" sz="36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600"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gia</a:t>
            </a:r>
            <a:r>
              <a:rPr lang="en-US" sz="36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600"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cấu</a:t>
            </a:r>
            <a:r>
              <a:rPr lang="en-US" sz="36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600"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tạo</a:t>
            </a:r>
            <a:r>
              <a:rPr lang="en-US" sz="36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600"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nên</a:t>
            </a:r>
            <a:r>
              <a:rPr lang="en-US" sz="36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600"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các</a:t>
            </a:r>
            <a:r>
              <a:rPr lang="en-US" sz="36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600"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chất</a:t>
            </a:r>
            <a:r>
              <a:rPr lang="en-US" sz="36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600"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sống</a:t>
            </a:r>
            <a:r>
              <a:rPr lang="en-US" sz="36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 </a:t>
            </a:r>
            <a:r>
              <a:rPr lang="en-US" sz="3600"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Điều</a:t>
            </a:r>
            <a:r>
              <a:rPr lang="en-US" sz="36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600"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tiết</a:t>
            </a:r>
            <a:r>
              <a:rPr lang="en-US" sz="36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600"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hoạt</a:t>
            </a:r>
            <a:r>
              <a:rPr lang="en-US" sz="36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600"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động</a:t>
            </a:r>
            <a:r>
              <a:rPr lang="en-US" sz="36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600"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sống</a:t>
            </a:r>
            <a:r>
              <a:rPr lang="en-US" sz="36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600"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của</a:t>
            </a:r>
            <a:r>
              <a:rPr lang="en-US" sz="36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600"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cơ</a:t>
            </a:r>
            <a:r>
              <a:rPr lang="en-US" sz="36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3600"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thể</a:t>
            </a:r>
            <a:endParaRPr lang="en-US" sz="36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endParaRPr>
          </a:p>
          <a:p>
            <a:pPr algn="just">
              <a:spcBef>
                <a:spcPct val="50000"/>
              </a:spcBef>
              <a:buFontTx/>
              <a:buChar char="-"/>
              <a:defRPr/>
            </a:pPr>
            <a:endParaRPr lang="en-US" sz="3600" dirty="0">
              <a:solidFill>
                <a:srgbClr val="FF0000"/>
              </a:solidFill>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nvGraphicFramePr>
        <p:xfrm>
          <a:off x="79375" y="30163"/>
          <a:ext cx="1277938" cy="1276350"/>
        </p:xfrm>
        <a:graphic>
          <a:graphicData uri="http://schemas.openxmlformats.org/presentationml/2006/ole">
            <mc:AlternateContent xmlns:mc="http://schemas.openxmlformats.org/markup-compatibility/2006">
              <mc:Choice xmlns:v="urn:schemas-microsoft-com:vml" Requires="v">
                <p:oleObj spid="_x0000_s9225" name="Clip" r:id="rId6" imgW="1278255" imgH="1273810" progId="MS_ClipArt_Gallery.2">
                  <p:embed/>
                </p:oleObj>
              </mc:Choice>
              <mc:Fallback>
                <p:oleObj name="Clip" r:id="rId6" imgW="1278255" imgH="1273810" progId="MS_ClipArt_Gallery.2">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75" y="30163"/>
                        <a:ext cx="1277938"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10" descr="3d butterfly"/>
          <p:cNvPicPr>
            <a:picLocks noChangeAspect="1" noChangeArrowheads="1" noCrop="1"/>
          </p:cNvPicPr>
          <p:nvPr/>
        </p:nvPicPr>
        <p:blipFill>
          <a:blip r:embed="rId8"/>
          <a:srcRect/>
          <a:stretch>
            <a:fillRect/>
          </a:stretch>
        </p:blipFill>
        <p:spPr bwMode="auto">
          <a:xfrm flipH="1">
            <a:off x="1357313" y="-152400"/>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3d butterfly"/>
          <p:cNvPicPr>
            <a:picLocks noChangeAspect="1" noChangeArrowheads="1" noCrop="1"/>
          </p:cNvPicPr>
          <p:nvPr/>
        </p:nvPicPr>
        <p:blipFill>
          <a:blip r:embed="rId8"/>
          <a:srcRect/>
          <a:stretch>
            <a:fillRect/>
          </a:stretch>
        </p:blipFill>
        <p:spPr bwMode="auto">
          <a:xfrm flipH="1">
            <a:off x="409575" y="6096000"/>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BAR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0300" y="5973763"/>
            <a:ext cx="66294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3d butterfly"/>
          <p:cNvPicPr>
            <a:picLocks noChangeAspect="1" noChangeArrowheads="1" noCrop="1"/>
          </p:cNvPicPr>
          <p:nvPr/>
        </p:nvPicPr>
        <p:blipFill>
          <a:blip r:embed="rId8"/>
          <a:srcRect/>
          <a:stretch>
            <a:fillRect/>
          </a:stretch>
        </p:blipFill>
        <p:spPr bwMode="auto">
          <a:xfrm>
            <a:off x="8429625" y="0"/>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3d butterfly"/>
          <p:cNvPicPr>
            <a:picLocks noChangeAspect="1" noChangeArrowheads="1" noCrop="1"/>
          </p:cNvPicPr>
          <p:nvPr/>
        </p:nvPicPr>
        <p:blipFill>
          <a:blip r:embed="rId8"/>
          <a:srcRect/>
          <a:stretch>
            <a:fillRect/>
          </a:stretch>
        </p:blipFill>
        <p:spPr bwMode="auto">
          <a:xfrm>
            <a:off x="8213581" y="5838031"/>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3d butterfly"/>
          <p:cNvPicPr>
            <a:picLocks noChangeAspect="1" noChangeArrowheads="1" noCrop="1"/>
          </p:cNvPicPr>
          <p:nvPr/>
        </p:nvPicPr>
        <p:blipFill>
          <a:blip r:embed="rId8"/>
          <a:srcRect/>
          <a:stretch>
            <a:fillRect/>
          </a:stretch>
        </p:blipFill>
        <p:spPr bwMode="auto">
          <a:xfrm>
            <a:off x="8518381" y="3581400"/>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3d butterfly"/>
          <p:cNvPicPr>
            <a:picLocks noChangeAspect="1" noChangeArrowheads="1" noCrop="1"/>
          </p:cNvPicPr>
          <p:nvPr/>
        </p:nvPicPr>
        <p:blipFill>
          <a:blip r:embed="rId8"/>
          <a:srcRect/>
          <a:stretch>
            <a:fillRect/>
          </a:stretch>
        </p:blipFill>
        <p:spPr bwMode="auto">
          <a:xfrm>
            <a:off x="2928938" y="0"/>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3d butterfly"/>
          <p:cNvPicPr>
            <a:picLocks noChangeAspect="1" noChangeArrowheads="1" noCrop="1"/>
          </p:cNvPicPr>
          <p:nvPr/>
        </p:nvPicPr>
        <p:blipFill>
          <a:blip r:embed="rId8"/>
          <a:srcRect/>
          <a:stretch>
            <a:fillRect/>
          </a:stretch>
        </p:blipFill>
        <p:spPr bwMode="auto">
          <a:xfrm flipH="1">
            <a:off x="90488" y="2969275"/>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4" name="wind.wav"/>
                                        </p:tgtEl>
                                      </p:cMediaNode>
                                    </p:audio>
                                  </p:subTnLst>
                                </p:cTn>
                              </p:par>
                              <p:par>
                                <p:cTn id="11" presetID="1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4" name="wind.wav"/>
                                        </p:tgtEl>
                                      </p:cMediaNode>
                                    </p:audio>
                                  </p:subTnLst>
                                </p:cTn>
                              </p:par>
                              <p:par>
                                <p:cTn id="17" presetID="15"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 calcmode="lin" valueType="num">
                                      <p:cBhvr>
                                        <p:cTn id="21"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7"/>
                                            </p:cond>
                                          </p:stCondLst>
                                          <p:endCondLst>
                                            <p:cond evt="onStopAudio" delay="0">
                                              <p:tgtEl>
                                                <p:sldTgt/>
                                              </p:tgtEl>
                                            </p:cond>
                                          </p:endCondLst>
                                        </p:cTn>
                                        <p:tgtEl>
                                          <p:sndTgt r:embed="rId4" name="wind.wav"/>
                                        </p:tgtEl>
                                      </p:cMediaNode>
                                    </p:audio>
                                  </p:subTnLst>
                                </p:cTn>
                              </p:par>
                              <p:par>
                                <p:cTn id="23" presetID="15"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ppt_w</p:attrName>
                                        </p:attrNameLst>
                                      </p:cBhvr>
                                      <p:tavLst>
                                        <p:tav tm="0">
                                          <p:val>
                                            <p:fltVal val="0"/>
                                          </p:val>
                                        </p:tav>
                                        <p:tav tm="100000">
                                          <p:val>
                                            <p:strVal val="#ppt_w"/>
                                          </p:val>
                                        </p:tav>
                                      </p:tavLst>
                                    </p:anim>
                                    <p:anim calcmode="lin" valueType="num">
                                      <p:cBhvr>
                                        <p:cTn id="26" dur="2000" fill="hold"/>
                                        <p:tgtEl>
                                          <p:spTgt spid="9"/>
                                        </p:tgtEl>
                                        <p:attrNameLst>
                                          <p:attrName>ppt_h</p:attrName>
                                        </p:attrNameLst>
                                      </p:cBhvr>
                                      <p:tavLst>
                                        <p:tav tm="0">
                                          <p:val>
                                            <p:fltVal val="0"/>
                                          </p:val>
                                        </p:tav>
                                        <p:tav tm="100000">
                                          <p:val>
                                            <p:strVal val="#ppt_h"/>
                                          </p:val>
                                        </p:tav>
                                      </p:tavLst>
                                    </p:anim>
                                    <p:anim calcmode="lin" valueType="num">
                                      <p:cBhvr>
                                        <p:cTn id="27"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3"/>
                                            </p:cond>
                                          </p:stCondLst>
                                          <p:endCondLst>
                                            <p:cond evt="onStopAudio" delay="0">
                                              <p:tgtEl>
                                                <p:sldTgt/>
                                              </p:tgtEl>
                                            </p:cond>
                                          </p:endCondLst>
                                        </p:cTn>
                                        <p:tgtEl>
                                          <p:sndTgt r:embed="rId4" name="wind.wav"/>
                                        </p:tgtEl>
                                      </p:cMediaNode>
                                    </p:audio>
                                  </p:subTnLst>
                                </p:cTn>
                              </p:par>
                              <p:par>
                                <p:cTn id="29" presetID="15"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000" fill="hold"/>
                                        <p:tgtEl>
                                          <p:spTgt spid="10"/>
                                        </p:tgtEl>
                                        <p:attrNameLst>
                                          <p:attrName>ppt_w</p:attrName>
                                        </p:attrNameLst>
                                      </p:cBhvr>
                                      <p:tavLst>
                                        <p:tav tm="0">
                                          <p:val>
                                            <p:fltVal val="0"/>
                                          </p:val>
                                        </p:tav>
                                        <p:tav tm="100000">
                                          <p:val>
                                            <p:strVal val="#ppt_w"/>
                                          </p:val>
                                        </p:tav>
                                      </p:tavLst>
                                    </p:anim>
                                    <p:anim calcmode="lin" valueType="num">
                                      <p:cBhvr>
                                        <p:cTn id="32" dur="2000" fill="hold"/>
                                        <p:tgtEl>
                                          <p:spTgt spid="10"/>
                                        </p:tgtEl>
                                        <p:attrNameLst>
                                          <p:attrName>ppt_h</p:attrName>
                                        </p:attrNameLst>
                                      </p:cBhvr>
                                      <p:tavLst>
                                        <p:tav tm="0">
                                          <p:val>
                                            <p:fltVal val="0"/>
                                          </p:val>
                                        </p:tav>
                                        <p:tav tm="100000">
                                          <p:val>
                                            <p:strVal val="#ppt_h"/>
                                          </p:val>
                                        </p:tav>
                                      </p:tavLst>
                                    </p:anim>
                                    <p:anim calcmode="lin" valueType="num">
                                      <p:cBhvr>
                                        <p:cTn id="33"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1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9"/>
                                            </p:cond>
                                          </p:stCondLst>
                                          <p:endCondLst>
                                            <p:cond evt="onStopAudio" delay="0">
                                              <p:tgtEl>
                                                <p:sldTgt/>
                                              </p:tgtEl>
                                            </p:cond>
                                          </p:endCondLst>
                                        </p:cTn>
                                        <p:tgtEl>
                                          <p:sndTgt r:embed="rId4" name="wind.wav"/>
                                        </p:tgtEl>
                                      </p:cMediaNode>
                                    </p:audio>
                                  </p:subTnLst>
                                </p:cTn>
                              </p:par>
                              <p:par>
                                <p:cTn id="35" presetID="15"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2000" fill="hold"/>
                                        <p:tgtEl>
                                          <p:spTgt spid="11"/>
                                        </p:tgtEl>
                                        <p:attrNameLst>
                                          <p:attrName>ppt_w</p:attrName>
                                        </p:attrNameLst>
                                      </p:cBhvr>
                                      <p:tavLst>
                                        <p:tav tm="0">
                                          <p:val>
                                            <p:fltVal val="0"/>
                                          </p:val>
                                        </p:tav>
                                        <p:tav tm="100000">
                                          <p:val>
                                            <p:strVal val="#ppt_w"/>
                                          </p:val>
                                        </p:tav>
                                      </p:tavLst>
                                    </p:anim>
                                    <p:anim calcmode="lin" valueType="num">
                                      <p:cBhvr>
                                        <p:cTn id="38" dur="2000" fill="hold"/>
                                        <p:tgtEl>
                                          <p:spTgt spid="11"/>
                                        </p:tgtEl>
                                        <p:attrNameLst>
                                          <p:attrName>ppt_h</p:attrName>
                                        </p:attrNameLst>
                                      </p:cBhvr>
                                      <p:tavLst>
                                        <p:tav tm="0">
                                          <p:val>
                                            <p:fltVal val="0"/>
                                          </p:val>
                                        </p:tav>
                                        <p:tav tm="100000">
                                          <p:val>
                                            <p:strVal val="#ppt_h"/>
                                          </p:val>
                                        </p:tav>
                                      </p:tavLst>
                                    </p:anim>
                                    <p:anim calcmode="lin" valueType="num">
                                      <p:cBhvr>
                                        <p:cTn id="39"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5"/>
                                            </p:cond>
                                          </p:stCondLst>
                                          <p:endCondLst>
                                            <p:cond evt="onStopAudio" delay="0">
                                              <p:tgtEl>
                                                <p:sldTgt/>
                                              </p:tgtEl>
                                            </p:cond>
                                          </p:endCondLst>
                                        </p:cTn>
                                        <p:tgtEl>
                                          <p:sndTgt r:embed="rId4" name="wind.wav"/>
                                        </p:tgtEl>
                                      </p:cMediaNode>
                                    </p:audio>
                                  </p:subTnLst>
                                </p:cTn>
                              </p:par>
                              <p:par>
                                <p:cTn id="41" presetID="15"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6" dur="500" fill="hold"/>
                                        <p:tgtEl>
                                          <p:spTgt spid="1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1"/>
                                            </p:cond>
                                          </p:stCondLst>
                                          <p:endCondLst>
                                            <p:cond evt="onStopAudio" delay="0">
                                              <p:tgtEl>
                                                <p:sldTgt/>
                                              </p:tgtEl>
                                            </p:cond>
                                          </p:endCondLst>
                                        </p:cTn>
                                        <p:tgtEl>
                                          <p:sndTgt r:embed="rId4" name="wind.wav"/>
                                        </p:tgtEl>
                                      </p:cMediaNode>
                                    </p:audio>
                                  </p:sub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8197">
                                            <p:txEl>
                                              <p:pRg st="0" end="0"/>
                                            </p:txEl>
                                          </p:spTgt>
                                        </p:tgtEl>
                                        <p:attrNameLst>
                                          <p:attrName>style.visibility</p:attrName>
                                        </p:attrNameLst>
                                      </p:cBhvr>
                                      <p:to>
                                        <p:strVal val="visible"/>
                                      </p:to>
                                    </p:set>
                                    <p:anim calcmode="lin" valueType="num">
                                      <p:cBhvr>
                                        <p:cTn id="51" dur="1000" fill="hold"/>
                                        <p:tgtEl>
                                          <p:spTgt spid="8197">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8197">
                                            <p:txEl>
                                              <p:pRg st="0" end="0"/>
                                            </p:txEl>
                                          </p:spTgt>
                                        </p:tgtEl>
                                        <p:attrNameLst>
                                          <p:attrName>ppt_h</p:attrName>
                                        </p:attrNameLst>
                                      </p:cBhvr>
                                      <p:tavLst>
                                        <p:tav tm="0">
                                          <p:val>
                                            <p:fltVal val="0"/>
                                          </p:val>
                                        </p:tav>
                                        <p:tav tm="100000">
                                          <p:val>
                                            <p:strVal val="#ppt_h"/>
                                          </p:val>
                                        </p:tav>
                                      </p:tavLst>
                                    </p:anim>
                                    <p:anim calcmode="lin" valueType="num">
                                      <p:cBhvr>
                                        <p:cTn id="53" dur="1000" fill="hold"/>
                                        <p:tgtEl>
                                          <p:spTgt spid="8197">
                                            <p:txEl>
                                              <p:pRg st="0" end="0"/>
                                            </p:txEl>
                                          </p:spTgt>
                                        </p:tgtEl>
                                        <p:attrNameLst>
                                          <p:attrName>style.rotation</p:attrName>
                                        </p:attrNameLst>
                                      </p:cBhvr>
                                      <p:tavLst>
                                        <p:tav tm="0">
                                          <p:val>
                                            <p:fltVal val="90"/>
                                          </p:val>
                                        </p:tav>
                                        <p:tav tm="100000">
                                          <p:val>
                                            <p:fltVal val="0"/>
                                          </p:val>
                                        </p:tav>
                                      </p:tavLst>
                                    </p:anim>
                                    <p:animEffect transition="in" filter="fade">
                                      <p:cBhvr>
                                        <p:cTn id="54" dur="1000"/>
                                        <p:tgtEl>
                                          <p:spTgt spid="8197">
                                            <p:txEl>
                                              <p:pRg st="0" end="0"/>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8197">
                                            <p:txEl>
                                              <p:pRg st="1" end="1"/>
                                            </p:txEl>
                                          </p:spTgt>
                                        </p:tgtEl>
                                        <p:attrNameLst>
                                          <p:attrName>style.visibility</p:attrName>
                                        </p:attrNameLst>
                                      </p:cBhvr>
                                      <p:to>
                                        <p:strVal val="visible"/>
                                      </p:to>
                                    </p:set>
                                    <p:anim calcmode="lin" valueType="num">
                                      <p:cBhvr>
                                        <p:cTn id="57" dur="1000" fill="hold"/>
                                        <p:tgtEl>
                                          <p:spTgt spid="8197">
                                            <p:txEl>
                                              <p:pRg st="1" end="1"/>
                                            </p:txEl>
                                          </p:spTgt>
                                        </p:tgtEl>
                                        <p:attrNameLst>
                                          <p:attrName>ppt_w</p:attrName>
                                        </p:attrNameLst>
                                      </p:cBhvr>
                                      <p:tavLst>
                                        <p:tav tm="0">
                                          <p:val>
                                            <p:fltVal val="0"/>
                                          </p:val>
                                        </p:tav>
                                        <p:tav tm="100000">
                                          <p:val>
                                            <p:strVal val="#ppt_w"/>
                                          </p:val>
                                        </p:tav>
                                      </p:tavLst>
                                    </p:anim>
                                    <p:anim calcmode="lin" valueType="num">
                                      <p:cBhvr>
                                        <p:cTn id="58" dur="1000" fill="hold"/>
                                        <p:tgtEl>
                                          <p:spTgt spid="8197">
                                            <p:txEl>
                                              <p:pRg st="1" end="1"/>
                                            </p:txEl>
                                          </p:spTgt>
                                        </p:tgtEl>
                                        <p:attrNameLst>
                                          <p:attrName>ppt_h</p:attrName>
                                        </p:attrNameLst>
                                      </p:cBhvr>
                                      <p:tavLst>
                                        <p:tav tm="0">
                                          <p:val>
                                            <p:fltVal val="0"/>
                                          </p:val>
                                        </p:tav>
                                        <p:tav tm="100000">
                                          <p:val>
                                            <p:strVal val="#ppt_h"/>
                                          </p:val>
                                        </p:tav>
                                      </p:tavLst>
                                    </p:anim>
                                    <p:anim calcmode="lin" valueType="num">
                                      <p:cBhvr>
                                        <p:cTn id="59" dur="1000" fill="hold"/>
                                        <p:tgtEl>
                                          <p:spTgt spid="8197">
                                            <p:txEl>
                                              <p:pRg st="1" end="1"/>
                                            </p:txEl>
                                          </p:spTgt>
                                        </p:tgtEl>
                                        <p:attrNameLst>
                                          <p:attrName>style.rotation</p:attrName>
                                        </p:attrNameLst>
                                      </p:cBhvr>
                                      <p:tavLst>
                                        <p:tav tm="0">
                                          <p:val>
                                            <p:fltVal val="90"/>
                                          </p:val>
                                        </p:tav>
                                        <p:tav tm="100000">
                                          <p:val>
                                            <p:fltVal val="0"/>
                                          </p:val>
                                        </p:tav>
                                      </p:tavLst>
                                    </p:anim>
                                    <p:animEffect transition="in" filter="fade">
                                      <p:cBhvr>
                                        <p:cTn id="60" dur="1000"/>
                                        <p:tgtEl>
                                          <p:spTgt spid="81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idx="1"/>
          </p:nvPr>
        </p:nvSpPr>
        <p:spPr>
          <a:xfrm>
            <a:off x="428625" y="1928813"/>
            <a:ext cx="7858125" cy="3962400"/>
          </a:xfrm>
        </p:spPr>
        <p:txBody>
          <a:bodyPr>
            <a:normAutofit lnSpcReduction="20000"/>
          </a:bodyPr>
          <a:lstStyle/>
          <a:p>
            <a:pPr eaLnBrk="1" hangingPunct="1">
              <a:buFont typeface="Monotype Sorts" pitchFamily="2" charset="2"/>
              <a:buNone/>
            </a:pPr>
            <a:r>
              <a:rPr lang="en-US" altLang="en-US" sz="3600" b="1" dirty="0" smtClean="0">
                <a:solidFill>
                  <a:srgbClr val="FF0000"/>
                </a:solidFill>
                <a:latin typeface="Times New Roman" panose="02020603050405020304" pitchFamily="18" charset="0"/>
                <a:cs typeface="Times New Roman" panose="02020603050405020304" pitchFamily="18" charset="0"/>
              </a:rPr>
              <a:t>1.Đất </a:t>
            </a:r>
            <a:r>
              <a:rPr lang="en-US" altLang="en-US" sz="3600" b="1" dirty="0" err="1" smtClean="0">
                <a:solidFill>
                  <a:srgbClr val="FF0000"/>
                </a:solidFill>
                <a:latin typeface="Times New Roman" panose="02020603050405020304" pitchFamily="18" charset="0"/>
                <a:cs typeface="Times New Roman" panose="02020603050405020304" pitchFamily="18" charset="0"/>
              </a:rPr>
              <a:t>là</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nguồn</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chủ</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yếu</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cung</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cấp</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các</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nguyên</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tố</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dinh</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dưỡng</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khoáng</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cho</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cây</a:t>
            </a:r>
            <a:endParaRPr lang="en-US" altLang="en-US" sz="3600" dirty="0" smtClean="0">
              <a:solidFill>
                <a:srgbClr val="0000FF"/>
              </a:solidFill>
              <a:latin typeface="Times New Roman" panose="02020603050405020304" pitchFamily="18" charset="0"/>
              <a:cs typeface="Times New Roman" panose="02020603050405020304" pitchFamily="18" charset="0"/>
            </a:endParaRPr>
          </a:p>
          <a:p>
            <a:pPr algn="just" eaLnBrk="1" hangingPunct="1">
              <a:spcBef>
                <a:spcPct val="50000"/>
              </a:spcBef>
              <a:buFontTx/>
              <a:buChar char="-"/>
            </a:pPr>
            <a:r>
              <a:rPr lang="en-US" sz="3600" dirty="0" err="1" smtClean="0">
                <a:solidFill>
                  <a:srgbClr val="3333FF"/>
                </a:solidFill>
                <a:latin typeface="Times New Roman" panose="02020603050405020304" pitchFamily="18" charset="0"/>
                <a:cs typeface="Times New Roman" panose="02020603050405020304" pitchFamily="18" charset="0"/>
              </a:rPr>
              <a:t>Các</a:t>
            </a:r>
            <a:r>
              <a:rPr lang="en-US" sz="3600" dirty="0" smtClean="0">
                <a:solidFill>
                  <a:srgbClr val="3333FF"/>
                </a:solidFill>
                <a:latin typeface="Times New Roman" panose="02020603050405020304" pitchFamily="18" charset="0"/>
                <a:cs typeface="Times New Roman" panose="02020603050405020304" pitchFamily="18" charset="0"/>
              </a:rPr>
              <a:t> </a:t>
            </a:r>
            <a:r>
              <a:rPr lang="en-US" sz="3600" dirty="0" err="1" smtClean="0">
                <a:solidFill>
                  <a:srgbClr val="3333FF"/>
                </a:solidFill>
                <a:latin typeface="Times New Roman" panose="02020603050405020304" pitchFamily="18" charset="0"/>
                <a:cs typeface="Times New Roman" panose="02020603050405020304" pitchFamily="18" charset="0"/>
              </a:rPr>
              <a:t>muối</a:t>
            </a:r>
            <a:r>
              <a:rPr lang="en-US" sz="3600" dirty="0" smtClean="0">
                <a:solidFill>
                  <a:srgbClr val="3333FF"/>
                </a:solidFill>
                <a:latin typeface="Times New Roman" panose="02020603050405020304" pitchFamily="18" charset="0"/>
                <a:cs typeface="Times New Roman" panose="02020603050405020304" pitchFamily="18" charset="0"/>
              </a:rPr>
              <a:t> </a:t>
            </a:r>
            <a:r>
              <a:rPr lang="en-US" sz="3600" dirty="0" err="1" smtClean="0">
                <a:solidFill>
                  <a:srgbClr val="3333FF"/>
                </a:solidFill>
                <a:latin typeface="Times New Roman" panose="02020603050405020304" pitchFamily="18" charset="0"/>
                <a:cs typeface="Times New Roman" panose="02020603050405020304" pitchFamily="18" charset="0"/>
              </a:rPr>
              <a:t>khoáng</a:t>
            </a:r>
            <a:r>
              <a:rPr lang="en-US" sz="3600" dirty="0" smtClean="0">
                <a:solidFill>
                  <a:srgbClr val="3333FF"/>
                </a:solidFill>
                <a:latin typeface="Times New Roman" panose="02020603050405020304" pitchFamily="18" charset="0"/>
                <a:cs typeface="Times New Roman" panose="02020603050405020304" pitchFamily="18" charset="0"/>
              </a:rPr>
              <a:t> </a:t>
            </a:r>
            <a:r>
              <a:rPr lang="en-US" sz="3600" dirty="0" err="1" smtClean="0">
                <a:solidFill>
                  <a:srgbClr val="3333FF"/>
                </a:solidFill>
                <a:latin typeface="Times New Roman" panose="02020603050405020304" pitchFamily="18" charset="0"/>
                <a:cs typeface="Times New Roman" panose="02020603050405020304" pitchFamily="18" charset="0"/>
              </a:rPr>
              <a:t>trong</a:t>
            </a:r>
            <a:r>
              <a:rPr lang="en-US" sz="3600" dirty="0" smtClean="0">
                <a:solidFill>
                  <a:srgbClr val="3333FF"/>
                </a:solidFill>
                <a:latin typeface="Times New Roman" panose="02020603050405020304" pitchFamily="18" charset="0"/>
                <a:cs typeface="Times New Roman" panose="02020603050405020304" pitchFamily="18" charset="0"/>
              </a:rPr>
              <a:t> </a:t>
            </a:r>
            <a:r>
              <a:rPr lang="en-US" sz="3600" dirty="0" err="1" smtClean="0">
                <a:solidFill>
                  <a:srgbClr val="3333FF"/>
                </a:solidFill>
                <a:latin typeface="Times New Roman" panose="02020603050405020304" pitchFamily="18" charset="0"/>
                <a:cs typeface="Times New Roman" panose="02020603050405020304" pitchFamily="18" charset="0"/>
              </a:rPr>
              <a:t>đất</a:t>
            </a:r>
            <a:r>
              <a:rPr lang="en-US" sz="3600" dirty="0" smtClean="0">
                <a:solidFill>
                  <a:srgbClr val="3333FF"/>
                </a:solidFill>
                <a:latin typeface="Times New Roman" panose="02020603050405020304" pitchFamily="18" charset="0"/>
                <a:cs typeface="Times New Roman" panose="02020603050405020304" pitchFamily="18" charset="0"/>
              </a:rPr>
              <a:t> </a:t>
            </a:r>
            <a:r>
              <a:rPr lang="en-US" sz="3600" dirty="0" err="1" smtClean="0">
                <a:solidFill>
                  <a:srgbClr val="3333FF"/>
                </a:solidFill>
                <a:latin typeface="Times New Roman" panose="02020603050405020304" pitchFamily="18" charset="0"/>
                <a:cs typeface="Times New Roman" panose="02020603050405020304" pitchFamily="18" charset="0"/>
              </a:rPr>
              <a:t>tồn</a:t>
            </a:r>
            <a:r>
              <a:rPr lang="en-US" sz="3600" dirty="0" smtClean="0">
                <a:solidFill>
                  <a:srgbClr val="3333FF"/>
                </a:solidFill>
                <a:latin typeface="Times New Roman" panose="02020603050405020304" pitchFamily="18" charset="0"/>
                <a:cs typeface="Times New Roman" panose="02020603050405020304" pitchFamily="18" charset="0"/>
              </a:rPr>
              <a:t> </a:t>
            </a:r>
            <a:r>
              <a:rPr lang="en-US" sz="3600" dirty="0" err="1" smtClean="0">
                <a:solidFill>
                  <a:srgbClr val="3333FF"/>
                </a:solidFill>
                <a:latin typeface="Times New Roman" panose="02020603050405020304" pitchFamily="18" charset="0"/>
                <a:cs typeface="Times New Roman" panose="02020603050405020304" pitchFamily="18" charset="0"/>
              </a:rPr>
              <a:t>tại</a:t>
            </a:r>
            <a:r>
              <a:rPr lang="en-US" sz="3600" dirty="0" smtClean="0">
                <a:solidFill>
                  <a:srgbClr val="3333FF"/>
                </a:solidFill>
                <a:latin typeface="Times New Roman" panose="02020603050405020304" pitchFamily="18" charset="0"/>
                <a:cs typeface="Times New Roman" panose="02020603050405020304" pitchFamily="18" charset="0"/>
              </a:rPr>
              <a:t> ở </a:t>
            </a:r>
            <a:r>
              <a:rPr lang="en-US" sz="3600" dirty="0" err="1" smtClean="0">
                <a:solidFill>
                  <a:srgbClr val="3333FF"/>
                </a:solidFill>
                <a:latin typeface="Times New Roman" panose="02020603050405020304" pitchFamily="18" charset="0"/>
                <a:cs typeface="Times New Roman" panose="02020603050405020304" pitchFamily="18" charset="0"/>
              </a:rPr>
              <a:t>dạng</a:t>
            </a:r>
            <a:r>
              <a:rPr lang="en-US" sz="3600" dirty="0" smtClean="0">
                <a:solidFill>
                  <a:srgbClr val="3333FF"/>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không</a:t>
            </a:r>
            <a:r>
              <a:rPr lang="en-US" sz="3600" dirty="0" smtClean="0">
                <a:solidFill>
                  <a:srgbClr val="FF0000"/>
                </a:solidFill>
                <a:latin typeface="Times New Roman" panose="02020603050405020304" pitchFamily="18" charset="0"/>
                <a:cs typeface="Times New Roman" panose="02020603050405020304" pitchFamily="18" charset="0"/>
              </a:rPr>
              <a:t> tan </a:t>
            </a:r>
            <a:r>
              <a:rPr lang="en-US" sz="3600" dirty="0" err="1" smtClean="0">
                <a:solidFill>
                  <a:srgbClr val="3333FF"/>
                </a:solidFill>
                <a:latin typeface="Times New Roman" panose="02020603050405020304" pitchFamily="18" charset="0"/>
                <a:cs typeface="Times New Roman" panose="02020603050405020304" pitchFamily="18" charset="0"/>
              </a:rPr>
              <a:t>hoặc</a:t>
            </a:r>
            <a:r>
              <a:rPr lang="en-US" sz="3600" dirty="0" smtClean="0">
                <a:solidFill>
                  <a:srgbClr val="3333FF"/>
                </a:solidFill>
                <a:latin typeface="Times New Roman" panose="02020603050405020304" pitchFamily="18" charset="0"/>
                <a:cs typeface="Times New Roman" panose="02020603050405020304" pitchFamily="18" charset="0"/>
              </a:rPr>
              <a:t> </a:t>
            </a:r>
            <a:r>
              <a:rPr lang="en-US" sz="3600" dirty="0" err="1" smtClean="0">
                <a:solidFill>
                  <a:srgbClr val="3333FF"/>
                </a:solidFill>
                <a:latin typeface="Times New Roman" panose="02020603050405020304" pitchFamily="18" charset="0"/>
                <a:cs typeface="Times New Roman" panose="02020603050405020304" pitchFamily="18" charset="0"/>
              </a:rPr>
              <a:t>dạng</a:t>
            </a:r>
            <a:r>
              <a:rPr lang="en-US" sz="3600" dirty="0" smtClean="0">
                <a:solidFill>
                  <a:srgbClr val="3333FF"/>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hòa</a:t>
            </a:r>
            <a:r>
              <a:rPr lang="en-US" sz="3600" dirty="0" smtClean="0">
                <a:solidFill>
                  <a:srgbClr val="FF0000"/>
                </a:solidFill>
                <a:latin typeface="Times New Roman" panose="02020603050405020304" pitchFamily="18" charset="0"/>
                <a:cs typeface="Times New Roman" panose="02020603050405020304" pitchFamily="18" charset="0"/>
              </a:rPr>
              <a:t> tan</a:t>
            </a:r>
          </a:p>
          <a:p>
            <a:pPr algn="just" eaLnBrk="1" hangingPunct="1">
              <a:spcBef>
                <a:spcPct val="50000"/>
              </a:spcBef>
              <a:buFontTx/>
              <a:buChar char="-"/>
            </a:pPr>
            <a:r>
              <a:rPr lang="en-US" sz="3600" dirty="0" err="1" smtClean="0">
                <a:solidFill>
                  <a:srgbClr val="3333FF"/>
                </a:solidFill>
                <a:latin typeface="Times New Roman" panose="02020603050405020304" pitchFamily="18" charset="0"/>
                <a:cs typeface="Times New Roman" panose="02020603050405020304" pitchFamily="18" charset="0"/>
              </a:rPr>
              <a:t>Cây</a:t>
            </a:r>
            <a:r>
              <a:rPr lang="en-US" sz="3600" dirty="0" smtClean="0">
                <a:solidFill>
                  <a:srgbClr val="3333FF"/>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chỉ</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hấp</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thụ</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3333FF"/>
                </a:solidFill>
                <a:latin typeface="Times New Roman" panose="02020603050405020304" pitchFamily="18" charset="0"/>
                <a:cs typeface="Times New Roman" panose="02020603050405020304" pitchFamily="18" charset="0"/>
              </a:rPr>
              <a:t>các</a:t>
            </a:r>
            <a:r>
              <a:rPr lang="en-US" sz="3600" dirty="0" smtClean="0">
                <a:solidFill>
                  <a:srgbClr val="3333FF"/>
                </a:solidFill>
                <a:latin typeface="Times New Roman" panose="02020603050405020304" pitchFamily="18" charset="0"/>
                <a:cs typeface="Times New Roman" panose="02020603050405020304" pitchFamily="18" charset="0"/>
              </a:rPr>
              <a:t> </a:t>
            </a:r>
            <a:r>
              <a:rPr lang="en-US" sz="3600" dirty="0" err="1" smtClean="0">
                <a:solidFill>
                  <a:srgbClr val="3333FF"/>
                </a:solidFill>
                <a:latin typeface="Times New Roman" panose="02020603050405020304" pitchFamily="18" charset="0"/>
                <a:cs typeface="Times New Roman" panose="02020603050405020304" pitchFamily="18" charset="0"/>
              </a:rPr>
              <a:t>muối</a:t>
            </a:r>
            <a:r>
              <a:rPr lang="en-US" sz="3600" dirty="0" smtClean="0">
                <a:solidFill>
                  <a:srgbClr val="3333FF"/>
                </a:solidFill>
                <a:latin typeface="Times New Roman" panose="02020603050405020304" pitchFamily="18" charset="0"/>
                <a:cs typeface="Times New Roman" panose="02020603050405020304" pitchFamily="18" charset="0"/>
              </a:rPr>
              <a:t> </a:t>
            </a:r>
            <a:r>
              <a:rPr lang="en-US" sz="3600" dirty="0" err="1" smtClean="0">
                <a:solidFill>
                  <a:srgbClr val="3333FF"/>
                </a:solidFill>
                <a:latin typeface="Times New Roman" panose="02020603050405020304" pitchFamily="18" charset="0"/>
                <a:cs typeface="Times New Roman" panose="02020603050405020304" pitchFamily="18" charset="0"/>
              </a:rPr>
              <a:t>khoáng</a:t>
            </a:r>
            <a:r>
              <a:rPr lang="en-US" sz="3600" dirty="0" smtClean="0">
                <a:solidFill>
                  <a:srgbClr val="3333FF"/>
                </a:solidFill>
                <a:latin typeface="Times New Roman" panose="02020603050405020304" pitchFamily="18" charset="0"/>
                <a:cs typeface="Times New Roman" panose="02020603050405020304" pitchFamily="18" charset="0"/>
              </a:rPr>
              <a:t> ở </a:t>
            </a:r>
            <a:r>
              <a:rPr lang="en-US" sz="3600" dirty="0" err="1" smtClean="0">
                <a:solidFill>
                  <a:srgbClr val="FF0000"/>
                </a:solidFill>
                <a:latin typeface="Times New Roman" panose="02020603050405020304" pitchFamily="18" charset="0"/>
                <a:cs typeface="Times New Roman" panose="02020603050405020304" pitchFamily="18" charset="0"/>
              </a:rPr>
              <a:t>dạng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hòa</a:t>
            </a:r>
            <a:r>
              <a:rPr lang="en-US" sz="3600" dirty="0" smtClean="0">
                <a:solidFill>
                  <a:srgbClr val="FF0000"/>
                </a:solidFill>
                <a:latin typeface="Times New Roman" panose="02020603050405020304" pitchFamily="18" charset="0"/>
                <a:cs typeface="Times New Roman" panose="02020603050405020304" pitchFamily="18" charset="0"/>
              </a:rPr>
              <a:t> tan</a:t>
            </a:r>
          </a:p>
          <a:p>
            <a:pPr eaLnBrk="1" hangingPunct="1">
              <a:buFont typeface="Monotype Sorts" pitchFamily="2" charset="2"/>
              <a:buNone/>
            </a:pPr>
            <a:endParaRPr lang="en-US" altLang="en-US" sz="3600" dirty="0" smtClean="0">
              <a:solidFill>
                <a:srgbClr val="6600FF"/>
              </a:solidFill>
              <a:latin typeface="Times New Roman" panose="02020603050405020304" pitchFamily="18" charset="0"/>
              <a:cs typeface="Times New Roman" panose="02020603050405020304" pitchFamily="18" charset="0"/>
            </a:endParaRPr>
          </a:p>
        </p:txBody>
      </p:sp>
      <p:sp>
        <p:nvSpPr>
          <p:cNvPr id="102403" name="Text Box 3"/>
          <p:cNvSpPr txBox="1">
            <a:spLocks noChangeArrowheads="1"/>
          </p:cNvSpPr>
          <p:nvPr/>
        </p:nvSpPr>
        <p:spPr bwMode="auto">
          <a:xfrm>
            <a:off x="500063" y="228600"/>
            <a:ext cx="8339137"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vi-VN" altLang="en-US" sz="3600" b="1" dirty="0" err="1">
                <a:solidFill>
                  <a:srgbClr val="FF0000"/>
                </a:solidFill>
                <a:latin typeface="Times New Roman" panose="02020603050405020304" pitchFamily="18" charset="0"/>
                <a:cs typeface="Times New Roman" panose="02020603050405020304" pitchFamily="18" charset="0"/>
              </a:rPr>
              <a:t>NGUỒN CUNG CẤP CÁC NGUYÊN TÔ DINH DƯỠNG KHOÁNG CHO CÂY</a:t>
            </a:r>
          </a:p>
        </p:txBody>
      </p:sp>
      <p:graphicFrame>
        <p:nvGraphicFramePr>
          <p:cNvPr id="2" name="Object 1"/>
          <p:cNvGraphicFramePr>
            <a:graphicFrameLocks noChangeAspect="1"/>
          </p:cNvGraphicFramePr>
          <p:nvPr/>
        </p:nvGraphicFramePr>
        <p:xfrm>
          <a:off x="79375" y="30163"/>
          <a:ext cx="1277938" cy="1276350"/>
        </p:xfrm>
        <a:graphic>
          <a:graphicData uri="http://schemas.openxmlformats.org/presentationml/2006/ole">
            <mc:AlternateContent xmlns:mc="http://schemas.openxmlformats.org/markup-compatibility/2006">
              <mc:Choice xmlns:v="urn:schemas-microsoft-com:vml" Requires="v">
                <p:oleObj spid="_x0000_s10250" name="Clip" r:id="rId3" imgW="1278255" imgH="1273810" progId="MS_ClipArt_Gallery.2">
                  <p:embed/>
                </p:oleObj>
              </mc:Choice>
              <mc:Fallback>
                <p:oleObj name="Clip" r:id="rId3" imgW="1278255" imgH="1273810" progId="MS_ClipArt_Gallery.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30163"/>
                        <a:ext cx="1277938"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8" descr="3d butterfly"/>
          <p:cNvPicPr>
            <a:picLocks noChangeAspect="1" noChangeArrowheads="1" noCrop="1"/>
          </p:cNvPicPr>
          <p:nvPr/>
        </p:nvPicPr>
        <p:blipFill>
          <a:blip r:embed="rId5"/>
          <a:srcRect/>
          <a:stretch>
            <a:fillRect/>
          </a:stretch>
        </p:blipFill>
        <p:spPr bwMode="auto">
          <a:xfrm>
            <a:off x="3233738" y="-78004"/>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3d butterfly"/>
          <p:cNvPicPr>
            <a:picLocks noChangeAspect="1" noChangeArrowheads="1" noCrop="1"/>
          </p:cNvPicPr>
          <p:nvPr/>
        </p:nvPicPr>
        <p:blipFill>
          <a:blip r:embed="rId5"/>
          <a:srcRect/>
          <a:stretch>
            <a:fillRect/>
          </a:stretch>
        </p:blipFill>
        <p:spPr bwMode="auto">
          <a:xfrm>
            <a:off x="8443047" y="0"/>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3d butterfly"/>
          <p:cNvPicPr>
            <a:picLocks noChangeAspect="1" noChangeArrowheads="1" noCrop="1"/>
          </p:cNvPicPr>
          <p:nvPr/>
        </p:nvPicPr>
        <p:blipFill>
          <a:blip r:embed="rId5"/>
          <a:srcRect/>
          <a:stretch>
            <a:fillRect/>
          </a:stretch>
        </p:blipFill>
        <p:spPr bwMode="auto">
          <a:xfrm>
            <a:off x="8271164" y="6172200"/>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3d butterfly"/>
          <p:cNvPicPr>
            <a:picLocks noChangeAspect="1" noChangeArrowheads="1" noCrop="1"/>
          </p:cNvPicPr>
          <p:nvPr/>
        </p:nvPicPr>
        <p:blipFill>
          <a:blip r:embed="rId5"/>
          <a:srcRect/>
          <a:stretch>
            <a:fillRect/>
          </a:stretch>
        </p:blipFill>
        <p:spPr bwMode="auto">
          <a:xfrm flipH="1">
            <a:off x="409575" y="6096000"/>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BAR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0300" y="5973763"/>
            <a:ext cx="66294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2403"/>
                                        </p:tgtEl>
                                        <p:attrNameLst>
                                          <p:attrName>style.visibility</p:attrName>
                                        </p:attrNameLst>
                                      </p:cBhvr>
                                      <p:to>
                                        <p:strVal val="visible"/>
                                      </p:to>
                                    </p:set>
                                    <p:anim calcmode="lin" valueType="num">
                                      <p:cBhvr additive="base">
                                        <p:cTn id="7" dur="500" fill="hold"/>
                                        <p:tgtEl>
                                          <p:spTgt spid="102403"/>
                                        </p:tgtEl>
                                        <p:attrNameLst>
                                          <p:attrName>ppt_x</p:attrName>
                                        </p:attrNameLst>
                                      </p:cBhvr>
                                      <p:tavLst>
                                        <p:tav tm="0">
                                          <p:val>
                                            <p:strVal val="#ppt_x"/>
                                          </p:val>
                                        </p:tav>
                                        <p:tav tm="100000">
                                          <p:val>
                                            <p:strVal val="#ppt_x"/>
                                          </p:val>
                                        </p:tav>
                                      </p:tavLst>
                                    </p:anim>
                                    <p:anim calcmode="lin" valueType="num">
                                      <p:cBhvr additive="base">
                                        <p:cTn id="8" dur="500" fill="hold"/>
                                        <p:tgtEl>
                                          <p:spTgt spid="1024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102402">
                                            <p:txEl>
                                              <p:pRg st="0" end="0"/>
                                            </p:txEl>
                                          </p:spTgt>
                                        </p:tgtEl>
                                        <p:attrNameLst>
                                          <p:attrName>style.visibility</p:attrName>
                                        </p:attrNameLst>
                                      </p:cBhvr>
                                      <p:to>
                                        <p:strVal val="visible"/>
                                      </p:to>
                                    </p:set>
                                    <p:animEffect transition="in" filter="fade">
                                      <p:cBhvr>
                                        <p:cTn id="13" dur="800" decel="100000"/>
                                        <p:tgtEl>
                                          <p:spTgt spid="102402">
                                            <p:txEl>
                                              <p:pRg st="0" end="0"/>
                                            </p:txEl>
                                          </p:spTgt>
                                        </p:tgtEl>
                                      </p:cBhvr>
                                    </p:animEffect>
                                    <p:anim calcmode="lin" valueType="num">
                                      <p:cBhvr>
                                        <p:cTn id="14" dur="800" decel="100000" fill="hold"/>
                                        <p:tgtEl>
                                          <p:spTgt spid="102402">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102402">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102402">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02402">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0240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102402">
                                            <p:txEl>
                                              <p:pRg st="1" end="1"/>
                                            </p:txEl>
                                          </p:spTgt>
                                        </p:tgtEl>
                                        <p:attrNameLst>
                                          <p:attrName>style.visibility</p:attrName>
                                        </p:attrNameLst>
                                      </p:cBhvr>
                                      <p:to>
                                        <p:strVal val="visible"/>
                                      </p:to>
                                    </p:set>
                                    <p:animEffect transition="in" filter="fade">
                                      <p:cBhvr>
                                        <p:cTn id="23" dur="800" decel="100000"/>
                                        <p:tgtEl>
                                          <p:spTgt spid="102402">
                                            <p:txEl>
                                              <p:pRg st="1" end="1"/>
                                            </p:txEl>
                                          </p:spTgt>
                                        </p:tgtEl>
                                      </p:cBhvr>
                                    </p:animEffect>
                                    <p:anim calcmode="lin" valueType="num">
                                      <p:cBhvr>
                                        <p:cTn id="24" dur="800" decel="100000" fill="hold"/>
                                        <p:tgtEl>
                                          <p:spTgt spid="102402">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102402">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102402">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02402">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0240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102402">
                                            <p:txEl>
                                              <p:pRg st="2" end="2"/>
                                            </p:txEl>
                                          </p:spTgt>
                                        </p:tgtEl>
                                        <p:attrNameLst>
                                          <p:attrName>style.visibility</p:attrName>
                                        </p:attrNameLst>
                                      </p:cBhvr>
                                      <p:to>
                                        <p:strVal val="visible"/>
                                      </p:to>
                                    </p:set>
                                    <p:animEffect transition="in" filter="fade">
                                      <p:cBhvr>
                                        <p:cTn id="33" dur="800" decel="100000"/>
                                        <p:tgtEl>
                                          <p:spTgt spid="102402">
                                            <p:txEl>
                                              <p:pRg st="2" end="2"/>
                                            </p:txEl>
                                          </p:spTgt>
                                        </p:tgtEl>
                                      </p:cBhvr>
                                    </p:animEffect>
                                    <p:anim calcmode="lin" valueType="num">
                                      <p:cBhvr>
                                        <p:cTn id="34" dur="800" decel="100000" fill="hold"/>
                                        <p:tgtEl>
                                          <p:spTgt spid="102402">
                                            <p:txEl>
                                              <p:pRg st="2" end="2"/>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102402">
                                            <p:txEl>
                                              <p:pRg st="2" end="2"/>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102402">
                                            <p:txEl>
                                              <p:pRg st="2" end="2"/>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02402">
                                            <p:txEl>
                                              <p:pRg st="2" end="2"/>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02402">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p:bldP spid="1024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idx="1"/>
          </p:nvPr>
        </p:nvSpPr>
        <p:spPr>
          <a:xfrm>
            <a:off x="457200" y="1600200"/>
            <a:ext cx="8472488" cy="4525963"/>
          </a:xfrm>
        </p:spPr>
        <p:txBody>
          <a:bodyPr/>
          <a:lstStyle/>
          <a:p>
            <a:pPr eaLnBrk="1" hangingPunct="1">
              <a:buFont typeface="Monotype Sorts" pitchFamily="2" charset="2"/>
              <a:buNone/>
            </a:pPr>
            <a:r>
              <a:rPr lang="en-US" altLang="en-US" sz="3600" dirty="0" err="1" smtClean="0">
                <a:solidFill>
                  <a:srgbClr val="0000FF"/>
                </a:solidFill>
                <a:latin typeface="Times New Roman" panose="02020603050405020304" pitchFamily="18" charset="0"/>
                <a:cs typeface="Times New Roman" panose="02020603050405020304" pitchFamily="18" charset="0"/>
              </a:rPr>
              <a:t>Phân</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bón</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là</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nguồn</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quan</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trọng</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cung</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cấp</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dinh</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dưỡng</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cho</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cây</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trồng</a:t>
            </a:r>
            <a:endParaRPr lang="en-US" altLang="en-US" sz="3600" dirty="0" smtClean="0">
              <a:solidFill>
                <a:srgbClr val="0000FF"/>
              </a:solidFill>
              <a:latin typeface="Times New Roman" panose="02020603050405020304" pitchFamily="18" charset="0"/>
              <a:cs typeface="Times New Roman" panose="02020603050405020304" pitchFamily="18" charset="0"/>
            </a:endParaRPr>
          </a:p>
          <a:p>
            <a:pPr eaLnBrk="1" hangingPunct="1">
              <a:buFont typeface="Monotype Sorts" pitchFamily="2" charset="2"/>
              <a:buNone/>
            </a:pPr>
            <a:r>
              <a:rPr lang="en-US" altLang="en-US" sz="3600" b="1" dirty="0" err="1" smtClean="0">
                <a:solidFill>
                  <a:srgbClr val="0000FF"/>
                </a:solidFill>
                <a:latin typeface="Times New Roman" panose="02020603050405020304" pitchFamily="18" charset="0"/>
                <a:cs typeface="Times New Roman" panose="02020603050405020304" pitchFamily="18" charset="0"/>
              </a:rPr>
              <a:t>Bón</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phân</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không</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hợp</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lý</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sẽ</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gây</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ra</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hậu</a:t>
            </a:r>
            <a:r>
              <a:rPr lang="en-US" altLang="en-US" sz="3600" b="1" dirty="0" smtClean="0">
                <a:solidFill>
                  <a:srgbClr val="0000FF"/>
                </a:solidFill>
                <a:latin typeface="Times New Roman" panose="02020603050405020304" pitchFamily="18" charset="0"/>
                <a:cs typeface="Times New Roman" panose="02020603050405020304" pitchFamily="18" charset="0"/>
              </a:rPr>
              <a:t> </a:t>
            </a:r>
            <a:r>
              <a:rPr lang="en-US" altLang="en-US" sz="3600" b="1" dirty="0" err="1" smtClean="0">
                <a:solidFill>
                  <a:srgbClr val="0000FF"/>
                </a:solidFill>
                <a:latin typeface="Times New Roman" panose="02020603050405020304" pitchFamily="18" charset="0"/>
                <a:cs typeface="Times New Roman" panose="02020603050405020304" pitchFamily="18" charset="0"/>
              </a:rPr>
              <a:t>quả</a:t>
            </a:r>
            <a:r>
              <a:rPr lang="en-US" altLang="en-US" sz="3600" dirty="0" smtClean="0">
                <a:solidFill>
                  <a:srgbClr val="0000FF"/>
                </a:solidFill>
                <a:latin typeface="Times New Roman" panose="02020603050405020304" pitchFamily="18" charset="0"/>
                <a:cs typeface="Times New Roman" panose="02020603050405020304" pitchFamily="18" charset="0"/>
              </a:rPr>
              <a:t>:</a:t>
            </a:r>
          </a:p>
          <a:p>
            <a:pPr eaLnBrk="1" hangingPunct="1">
              <a:buFont typeface="Wingdings" panose="05000000000000000000" pitchFamily="2" charset="2"/>
              <a:buChar char="Ø"/>
            </a:pPr>
            <a:r>
              <a:rPr lang="en-US" altLang="en-US" sz="3600" dirty="0" err="1" smtClean="0">
                <a:solidFill>
                  <a:srgbClr val="0000FF"/>
                </a:solidFill>
                <a:latin typeface="Times New Roman" panose="02020603050405020304" pitchFamily="18" charset="0"/>
                <a:cs typeface="Times New Roman" panose="02020603050405020304" pitchFamily="18" charset="0"/>
              </a:rPr>
              <a:t>Độc</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hại</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đối</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với</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cây</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trồng</a:t>
            </a:r>
            <a:endParaRPr lang="en-US" altLang="en-US" sz="3600" dirty="0" smtClean="0">
              <a:solidFill>
                <a:srgbClr val="0000FF"/>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sz="3600" dirty="0" smtClean="0">
                <a:solidFill>
                  <a:srgbClr val="0000FF"/>
                </a:solidFill>
                <a:latin typeface="Times New Roman" panose="02020603050405020304" pitchFamily="18" charset="0"/>
                <a:cs typeface="Times New Roman" panose="02020603050405020304" pitchFamily="18" charset="0"/>
              </a:rPr>
              <a:t>Ô </a:t>
            </a:r>
            <a:r>
              <a:rPr lang="en-US" altLang="en-US" sz="3600" dirty="0" err="1" smtClean="0">
                <a:solidFill>
                  <a:srgbClr val="0000FF"/>
                </a:solidFill>
                <a:latin typeface="Times New Roman" panose="02020603050405020304" pitchFamily="18" charset="0"/>
                <a:cs typeface="Times New Roman" panose="02020603050405020304" pitchFamily="18" charset="0"/>
              </a:rPr>
              <a:t>nhiễm</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nông</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sản</a:t>
            </a:r>
            <a:endParaRPr lang="en-US" altLang="en-US" sz="3600" dirty="0" smtClean="0">
              <a:solidFill>
                <a:srgbClr val="0000FF"/>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sz="3600" dirty="0" smtClean="0">
                <a:solidFill>
                  <a:srgbClr val="0000FF"/>
                </a:solidFill>
                <a:latin typeface="Times New Roman" panose="02020603050405020304" pitchFamily="18" charset="0"/>
                <a:cs typeface="Times New Roman" panose="02020603050405020304" pitchFamily="18" charset="0"/>
              </a:rPr>
              <a:t>Ô </a:t>
            </a:r>
            <a:r>
              <a:rPr lang="en-US" altLang="en-US" sz="3600" dirty="0" err="1" smtClean="0">
                <a:solidFill>
                  <a:srgbClr val="0000FF"/>
                </a:solidFill>
                <a:latin typeface="Times New Roman" panose="02020603050405020304" pitchFamily="18" charset="0"/>
                <a:cs typeface="Times New Roman" panose="02020603050405020304" pitchFamily="18" charset="0"/>
              </a:rPr>
              <a:t>nhiễm</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môi</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trường</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đất</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nước</a:t>
            </a:r>
            <a:endParaRPr lang="en-US" altLang="en-US" sz="3600" dirty="0" smtClean="0">
              <a:solidFill>
                <a:srgbClr val="0000FF"/>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endParaRPr lang="en-US" altLang="en-US" sz="3600" dirty="0" smtClean="0">
              <a:solidFill>
                <a:srgbClr val="0000FF"/>
              </a:solidFill>
              <a:latin typeface="Times New Roman" panose="02020603050405020304" pitchFamily="18" charset="0"/>
              <a:cs typeface="Times New Roman" panose="02020603050405020304" pitchFamily="18" charset="0"/>
            </a:endParaRPr>
          </a:p>
        </p:txBody>
      </p:sp>
      <p:sp>
        <p:nvSpPr>
          <p:cNvPr id="104451" name="Text Box 3"/>
          <p:cNvSpPr txBox="1">
            <a:spLocks noChangeArrowheads="1"/>
          </p:cNvSpPr>
          <p:nvPr/>
        </p:nvSpPr>
        <p:spPr bwMode="auto">
          <a:xfrm>
            <a:off x="990600" y="304800"/>
            <a:ext cx="7924800" cy="823913"/>
          </a:xfrm>
          <a:prstGeom prst="rect">
            <a:avLst/>
          </a:prstGeom>
          <a:noFill/>
          <a:ln w="9525">
            <a:noFill/>
            <a:miter lim="800000"/>
          </a:ln>
          <a:effectLst/>
        </p:spPr>
        <p:txBody>
          <a:bodyPr>
            <a:spAutoFit/>
          </a:bodyPr>
          <a:lstStyle/>
          <a:p>
            <a:pPr eaLnBrk="0" hangingPunct="0">
              <a:spcBef>
                <a:spcPct val="50000"/>
              </a:spcBef>
              <a:defRPr/>
            </a:pPr>
            <a:r>
              <a:rPr lang="en-US" sz="48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 </a:t>
            </a:r>
            <a:r>
              <a:rPr lang="en-US" sz="4800"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Phân</a:t>
            </a:r>
            <a:r>
              <a:rPr lang="en-US" sz="48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bón</a:t>
            </a:r>
            <a:r>
              <a:rPr lang="en-US" sz="48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cho</a:t>
            </a:r>
            <a:r>
              <a:rPr lang="en-US" sz="48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cây</a:t>
            </a:r>
            <a:r>
              <a:rPr lang="en-US" sz="4800"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4800" dirty="0" err="1">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trồng</a:t>
            </a:r>
          </a:p>
        </p:txBody>
      </p:sp>
      <p:graphicFrame>
        <p:nvGraphicFramePr>
          <p:cNvPr id="2" name="Object 1"/>
          <p:cNvGraphicFramePr>
            <a:graphicFrameLocks noChangeAspect="1"/>
          </p:cNvGraphicFramePr>
          <p:nvPr/>
        </p:nvGraphicFramePr>
        <p:xfrm>
          <a:off x="79375" y="30163"/>
          <a:ext cx="1277938" cy="1276350"/>
        </p:xfrm>
        <a:graphic>
          <a:graphicData uri="http://schemas.openxmlformats.org/presentationml/2006/ole">
            <mc:AlternateContent xmlns:mc="http://schemas.openxmlformats.org/markup-compatibility/2006">
              <mc:Choice xmlns:v="urn:schemas-microsoft-com:vml" Requires="v">
                <p:oleObj spid="_x0000_s15367" name="Clip" r:id="rId3" imgW="1278255" imgH="1273810" progId="MS_ClipArt_Gallery.2">
                  <p:embed/>
                </p:oleObj>
              </mc:Choice>
              <mc:Fallback>
                <p:oleObj name="Clip" r:id="rId3" imgW="1278255" imgH="1273810" progId="MS_ClipArt_Gallery.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30163"/>
                        <a:ext cx="1277938"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5" descr="BAR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300" y="5973763"/>
            <a:ext cx="66294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3d butterfly"/>
          <p:cNvPicPr>
            <a:picLocks noChangeAspect="1" noChangeArrowheads="1" noCrop="1"/>
          </p:cNvPicPr>
          <p:nvPr/>
        </p:nvPicPr>
        <p:blipFill>
          <a:blip r:embed="rId6"/>
          <a:srcRect/>
          <a:stretch>
            <a:fillRect/>
          </a:stretch>
        </p:blipFill>
        <p:spPr bwMode="auto">
          <a:xfrm flipH="1">
            <a:off x="1524000" y="-116104"/>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3d butterfly"/>
          <p:cNvPicPr>
            <a:picLocks noChangeAspect="1" noChangeArrowheads="1" noCrop="1"/>
          </p:cNvPicPr>
          <p:nvPr/>
        </p:nvPicPr>
        <p:blipFill>
          <a:blip r:embed="rId6"/>
          <a:srcRect/>
          <a:stretch>
            <a:fillRect/>
          </a:stretch>
        </p:blipFill>
        <p:spPr bwMode="auto">
          <a:xfrm flipH="1">
            <a:off x="339436" y="5973763"/>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3d butterfly"/>
          <p:cNvPicPr>
            <a:picLocks noChangeAspect="1" noChangeArrowheads="1" noCrop="1"/>
          </p:cNvPicPr>
          <p:nvPr/>
        </p:nvPicPr>
        <p:blipFill>
          <a:blip r:embed="rId6"/>
          <a:srcRect/>
          <a:stretch>
            <a:fillRect/>
          </a:stretch>
        </p:blipFill>
        <p:spPr bwMode="auto">
          <a:xfrm>
            <a:off x="4700011" y="-29657"/>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3d butterfly"/>
          <p:cNvPicPr>
            <a:picLocks noChangeAspect="1" noChangeArrowheads="1" noCrop="1"/>
          </p:cNvPicPr>
          <p:nvPr/>
        </p:nvPicPr>
        <p:blipFill>
          <a:blip r:embed="rId6"/>
          <a:srcRect/>
          <a:stretch>
            <a:fillRect/>
          </a:stretch>
        </p:blipFill>
        <p:spPr bwMode="auto">
          <a:xfrm>
            <a:off x="8305800" y="6039284"/>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3d butterfly"/>
          <p:cNvPicPr>
            <a:picLocks noChangeAspect="1" noChangeArrowheads="1" noCrop="1"/>
          </p:cNvPicPr>
          <p:nvPr/>
        </p:nvPicPr>
        <p:blipFill>
          <a:blip r:embed="rId6"/>
          <a:srcRect/>
          <a:stretch>
            <a:fillRect/>
          </a:stretch>
        </p:blipFill>
        <p:spPr bwMode="auto">
          <a:xfrm>
            <a:off x="8305800" y="-20926"/>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Effect transition="in" filter="slide(fromBottom)">
                                      <p:cBhvr>
                                        <p:cTn id="7" dur="500"/>
                                        <p:tgtEl>
                                          <p:spTgt spid="104451"/>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04450">
                                            <p:txEl>
                                              <p:pRg st="0" end="0"/>
                                            </p:txEl>
                                          </p:spTgt>
                                        </p:tgtEl>
                                        <p:attrNameLst>
                                          <p:attrName>style.visibility</p:attrName>
                                        </p:attrNameLst>
                                      </p:cBhvr>
                                      <p:to>
                                        <p:strVal val="visible"/>
                                      </p:to>
                                    </p:set>
                                    <p:animEffect transition="in" filter="fade">
                                      <p:cBhvr>
                                        <p:cTn id="12" dur="800" decel="100000"/>
                                        <p:tgtEl>
                                          <p:spTgt spid="104450">
                                            <p:txEl>
                                              <p:pRg st="0" end="0"/>
                                            </p:txEl>
                                          </p:spTgt>
                                        </p:tgtEl>
                                      </p:cBhvr>
                                    </p:animEffect>
                                    <p:anim calcmode="lin" valueType="num">
                                      <p:cBhvr>
                                        <p:cTn id="13" dur="800" decel="100000" fill="hold"/>
                                        <p:tgtEl>
                                          <p:spTgt spid="104450">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04450">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04450">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04450">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0445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4450">
                                            <p:txEl>
                                              <p:pRg st="1" end="1"/>
                                            </p:txEl>
                                          </p:spTgt>
                                        </p:tgtEl>
                                        <p:attrNameLst>
                                          <p:attrName>style.visibility</p:attrName>
                                        </p:attrNameLst>
                                      </p:cBhvr>
                                      <p:to>
                                        <p:strVal val="visible"/>
                                      </p:to>
                                    </p:set>
                                    <p:animEffect transition="in" filter="blinds(horizontal)">
                                      <p:cBhvr>
                                        <p:cTn id="22" dur="500"/>
                                        <p:tgtEl>
                                          <p:spTgt spid="10445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104450">
                                            <p:txEl>
                                              <p:pRg st="2" end="2"/>
                                            </p:txEl>
                                          </p:spTgt>
                                        </p:tgtEl>
                                        <p:attrNameLst>
                                          <p:attrName>style.visibility</p:attrName>
                                        </p:attrNameLst>
                                      </p:cBhvr>
                                      <p:to>
                                        <p:strVal val="visible"/>
                                      </p:to>
                                    </p:set>
                                    <p:anim calcmode="lin" valueType="num">
                                      <p:cBhvr>
                                        <p:cTn id="27" dur="500" fill="hold"/>
                                        <p:tgtEl>
                                          <p:spTgt spid="104450">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4450">
                                            <p:txEl>
                                              <p:pRg st="2" end="2"/>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04450">
                                            <p:txEl>
                                              <p:pRg st="3" end="3"/>
                                            </p:txEl>
                                          </p:spTgt>
                                        </p:tgtEl>
                                        <p:attrNameLst>
                                          <p:attrName>style.visibility</p:attrName>
                                        </p:attrNameLst>
                                      </p:cBhvr>
                                      <p:to>
                                        <p:strVal val="visible"/>
                                      </p:to>
                                    </p:set>
                                    <p:anim calcmode="lin" valueType="num">
                                      <p:cBhvr>
                                        <p:cTn id="31" dur="500" fill="hold"/>
                                        <p:tgtEl>
                                          <p:spTgt spid="104450">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04450">
                                            <p:txEl>
                                              <p:pRg st="3" end="3"/>
                                            </p:txEl>
                                          </p:spTgt>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104450">
                                            <p:txEl>
                                              <p:pRg st="4" end="4"/>
                                            </p:txEl>
                                          </p:spTgt>
                                        </p:tgtEl>
                                        <p:attrNameLst>
                                          <p:attrName>style.visibility</p:attrName>
                                        </p:attrNameLst>
                                      </p:cBhvr>
                                      <p:to>
                                        <p:strVal val="visible"/>
                                      </p:to>
                                    </p:set>
                                    <p:anim calcmode="lin" valueType="num">
                                      <p:cBhvr>
                                        <p:cTn id="35" dur="500" fill="hold"/>
                                        <p:tgtEl>
                                          <p:spTgt spid="104450">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04450">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idx="1"/>
          </p:nvPr>
        </p:nvSpPr>
        <p:spPr>
          <a:xfrm>
            <a:off x="285750" y="1071563"/>
            <a:ext cx="8401050" cy="4525962"/>
          </a:xfrm>
        </p:spPr>
        <p:txBody>
          <a:bodyPr/>
          <a:lstStyle/>
          <a:p>
            <a:pPr eaLnBrk="1" hangingPunct="1">
              <a:lnSpc>
                <a:spcPct val="90000"/>
              </a:lnSpc>
              <a:buFont typeface="Monotype Sorts" pitchFamily="2" charset="2"/>
              <a:buNone/>
            </a:pPr>
            <a:r>
              <a:rPr lang="en-US" altLang="en-US" sz="3600" smtClean="0">
                <a:solidFill>
                  <a:srgbClr val="0000FF"/>
                </a:solidFill>
                <a:latin typeface="Times New Roman" panose="02020603050405020304" pitchFamily="18" charset="0"/>
                <a:cs typeface="Times New Roman" panose="02020603050405020304" pitchFamily="18" charset="0"/>
              </a:rPr>
              <a:t>Lượng Mo trong mô thực vật  đạt 20mg/1kg chất khô hay cao hơn </a:t>
            </a:r>
            <a:r>
              <a:rPr lang="en-US" altLang="en-US" sz="360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smtClean="0">
                <a:solidFill>
                  <a:srgbClr val="0000FF"/>
                </a:solidFill>
                <a:latin typeface="Times New Roman" panose="02020603050405020304" pitchFamily="18" charset="0"/>
                <a:cs typeface="Times New Roman" panose="02020603050405020304" pitchFamily="18" charset="0"/>
              </a:rPr>
              <a:t> động vật ăn rau sẽ bị ngộ độc Mo</a:t>
            </a:r>
            <a:r>
              <a:rPr lang="en-US" altLang="en-US" sz="360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smtClean="0">
                <a:solidFill>
                  <a:srgbClr val="0000FF"/>
                </a:solidFill>
                <a:latin typeface="Times New Roman" panose="02020603050405020304" pitchFamily="18" charset="0"/>
                <a:cs typeface="Times New Roman" panose="02020603050405020304" pitchFamily="18" charset="0"/>
              </a:rPr>
              <a:t> Người ăn rau  sẽ bị bệnh gut .</a:t>
            </a:r>
          </a:p>
          <a:p>
            <a:pPr eaLnBrk="1" hangingPunct="1">
              <a:lnSpc>
                <a:spcPct val="90000"/>
              </a:lnSpc>
              <a:buFont typeface="Monotype Sorts" pitchFamily="2" charset="2"/>
              <a:buNone/>
            </a:pPr>
            <a:r>
              <a:rPr lang="en-US" altLang="en-US" sz="3600" smtClean="0">
                <a:solidFill>
                  <a:srgbClr val="0000FF"/>
                </a:solidFill>
                <a:latin typeface="Times New Roman" panose="02020603050405020304" pitchFamily="18" charset="0"/>
                <a:cs typeface="Times New Roman" panose="02020603050405020304" pitchFamily="18" charset="0"/>
              </a:rPr>
              <a:t>Dư lượng phân bón</a:t>
            </a:r>
            <a:r>
              <a:rPr lang="en-US" altLang="en-US" sz="360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smtClean="0">
                <a:solidFill>
                  <a:srgbClr val="0000FF"/>
                </a:solidFill>
                <a:latin typeface="Times New Roman" panose="02020603050405020304" pitchFamily="18" charset="0"/>
                <a:cs typeface="Times New Roman" panose="02020603050405020304" pitchFamily="18" charset="0"/>
              </a:rPr>
              <a:t> xấu lí tính của đất, giết chết sinh vật có lợi</a:t>
            </a:r>
          </a:p>
          <a:p>
            <a:pPr eaLnBrk="1" hangingPunct="1">
              <a:lnSpc>
                <a:spcPct val="90000"/>
              </a:lnSpc>
              <a:buFont typeface="Monotype Sorts" pitchFamily="2" charset="2"/>
              <a:buNone/>
            </a:pPr>
            <a:r>
              <a:rPr lang="en-US" altLang="en-US" sz="360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smtClean="0">
                <a:solidFill>
                  <a:srgbClr val="0000FF"/>
                </a:solidFill>
                <a:latin typeface="Times New Roman" panose="02020603050405020304" pitchFamily="18" charset="0"/>
                <a:cs typeface="Times New Roman" panose="02020603050405020304" pitchFamily="18" charset="0"/>
              </a:rPr>
              <a:t>Tùy thuộc vào loại đất, giống cây trồng để bón liều lượng cho phù hợp</a:t>
            </a:r>
          </a:p>
          <a:p>
            <a:pPr eaLnBrk="1" hangingPunct="1">
              <a:lnSpc>
                <a:spcPct val="90000"/>
              </a:lnSpc>
              <a:buFont typeface="Monotype Sorts" pitchFamily="2" charset="2"/>
              <a:buNone/>
            </a:pPr>
            <a:endParaRPr lang="en-US" altLang="en-US" sz="3600" smtClean="0">
              <a:solidFill>
                <a:srgbClr val="0000FF"/>
              </a:solidFill>
              <a:latin typeface="Times New Roman" panose="02020603050405020304" pitchFamily="18" charset="0"/>
              <a:cs typeface="Times New Roman" panose="02020603050405020304" pitchFamily="18" charset="0"/>
            </a:endParaRPr>
          </a:p>
        </p:txBody>
      </p:sp>
      <p:sp>
        <p:nvSpPr>
          <p:cNvPr id="105475" name="Text Box 3"/>
          <p:cNvSpPr txBox="1">
            <a:spLocks noChangeArrowheads="1"/>
          </p:cNvSpPr>
          <p:nvPr/>
        </p:nvSpPr>
        <p:spPr bwMode="auto">
          <a:xfrm>
            <a:off x="1676400" y="381000"/>
            <a:ext cx="525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3600" b="1">
                <a:latin typeface="Times New Roman" panose="02020603050405020304" pitchFamily="18" charset="0"/>
                <a:cs typeface="Times New Roman" panose="02020603050405020304" pitchFamily="18" charset="0"/>
              </a:rPr>
              <a:t>Ví dụ</a:t>
            </a:r>
          </a:p>
        </p:txBody>
      </p:sp>
      <p:graphicFrame>
        <p:nvGraphicFramePr>
          <p:cNvPr id="2" name="Object 1"/>
          <p:cNvGraphicFramePr>
            <a:graphicFrameLocks noChangeAspect="1"/>
          </p:cNvGraphicFramePr>
          <p:nvPr/>
        </p:nvGraphicFramePr>
        <p:xfrm>
          <a:off x="79375" y="30163"/>
          <a:ext cx="1277938" cy="1276350"/>
        </p:xfrm>
        <a:graphic>
          <a:graphicData uri="http://schemas.openxmlformats.org/presentationml/2006/ole">
            <mc:AlternateContent xmlns:mc="http://schemas.openxmlformats.org/markup-compatibility/2006">
              <mc:Choice xmlns:v="urn:schemas-microsoft-com:vml" Requires="v">
                <p:oleObj spid="_x0000_s16392" name="Clip" r:id="rId3" imgW="1278255" imgH="1273810" progId="MS_ClipArt_Gallery.2">
                  <p:embed/>
                </p:oleObj>
              </mc:Choice>
              <mc:Fallback>
                <p:oleObj name="Clip" r:id="rId3" imgW="1278255" imgH="1273810" progId="MS_ClipArt_Gallery.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30163"/>
                        <a:ext cx="1277938"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5" descr="BAR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300" y="5973763"/>
            <a:ext cx="66294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3d butterfly"/>
          <p:cNvPicPr>
            <a:picLocks noChangeAspect="1" noChangeArrowheads="1" noCrop="1"/>
          </p:cNvPicPr>
          <p:nvPr/>
        </p:nvPicPr>
        <p:blipFill>
          <a:blip r:embed="rId6"/>
          <a:srcRect/>
          <a:stretch>
            <a:fillRect/>
          </a:stretch>
        </p:blipFill>
        <p:spPr bwMode="auto">
          <a:xfrm flipH="1">
            <a:off x="1524000" y="-116104"/>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3d butterfly"/>
          <p:cNvPicPr>
            <a:picLocks noChangeAspect="1" noChangeArrowheads="1" noCrop="1"/>
          </p:cNvPicPr>
          <p:nvPr/>
        </p:nvPicPr>
        <p:blipFill>
          <a:blip r:embed="rId6"/>
          <a:srcRect/>
          <a:stretch>
            <a:fillRect/>
          </a:stretch>
        </p:blipFill>
        <p:spPr bwMode="auto">
          <a:xfrm flipH="1">
            <a:off x="465282" y="5791200"/>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3d butterfly"/>
          <p:cNvPicPr>
            <a:picLocks noChangeAspect="1" noChangeArrowheads="1" noCrop="1"/>
          </p:cNvPicPr>
          <p:nvPr/>
        </p:nvPicPr>
        <p:blipFill>
          <a:blip r:embed="rId6"/>
          <a:srcRect/>
          <a:stretch>
            <a:fillRect/>
          </a:stretch>
        </p:blipFill>
        <p:spPr bwMode="auto">
          <a:xfrm>
            <a:off x="4700011" y="-29657"/>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3d butterfly"/>
          <p:cNvPicPr>
            <a:picLocks noChangeAspect="1" noChangeArrowheads="1" noCrop="1"/>
          </p:cNvPicPr>
          <p:nvPr/>
        </p:nvPicPr>
        <p:blipFill>
          <a:blip r:embed="rId6"/>
          <a:srcRect/>
          <a:stretch>
            <a:fillRect/>
          </a:stretch>
        </p:blipFill>
        <p:spPr bwMode="auto">
          <a:xfrm>
            <a:off x="8229600" y="5973763"/>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3d butterfly"/>
          <p:cNvPicPr>
            <a:picLocks noChangeAspect="1" noChangeArrowheads="1" noCrop="1"/>
          </p:cNvPicPr>
          <p:nvPr/>
        </p:nvPicPr>
        <p:blipFill>
          <a:blip r:embed="rId6"/>
          <a:srcRect/>
          <a:stretch>
            <a:fillRect/>
          </a:stretch>
        </p:blipFill>
        <p:spPr bwMode="auto">
          <a:xfrm>
            <a:off x="8534400" y="-39904"/>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475"/>
                                        </p:tgtEl>
                                        <p:attrNameLst>
                                          <p:attrName>style.visibility</p:attrName>
                                        </p:attrNameLst>
                                      </p:cBhvr>
                                      <p:to>
                                        <p:strVal val="visible"/>
                                      </p:to>
                                    </p:set>
                                    <p:animEffect transition="in" filter="blinds(horizontal)">
                                      <p:cBhvr>
                                        <p:cTn id="7" dur="500"/>
                                        <p:tgtEl>
                                          <p:spTgt spid="10547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05474">
                                            <p:txEl>
                                              <p:pRg st="0" end="0"/>
                                            </p:txEl>
                                          </p:spTgt>
                                        </p:tgtEl>
                                        <p:attrNameLst>
                                          <p:attrName>style.visibility</p:attrName>
                                        </p:attrNameLst>
                                      </p:cBhvr>
                                      <p:to>
                                        <p:strVal val="visible"/>
                                      </p:to>
                                    </p:set>
                                    <p:anim calcmode="lin" valueType="num">
                                      <p:cBhvr>
                                        <p:cTn id="12" dur="500" fill="hold"/>
                                        <p:tgtEl>
                                          <p:spTgt spid="10547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547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5474">
                                            <p:txEl>
                                              <p:pRg st="1" end="1"/>
                                            </p:txEl>
                                          </p:spTgt>
                                        </p:tgtEl>
                                        <p:attrNameLst>
                                          <p:attrName>style.visibility</p:attrName>
                                        </p:attrNameLst>
                                      </p:cBhvr>
                                      <p:to>
                                        <p:strVal val="visible"/>
                                      </p:to>
                                    </p:set>
                                    <p:animEffect transition="in" filter="wipe(down)">
                                      <p:cBhvr>
                                        <p:cTn id="18" dur="500"/>
                                        <p:tgtEl>
                                          <p:spTgt spid="105474">
                                            <p:txEl>
                                              <p:pRg st="1" end="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5474">
                                            <p:txEl>
                                              <p:pRg st="2" end="2"/>
                                            </p:txEl>
                                          </p:spTgt>
                                        </p:tgtEl>
                                        <p:attrNameLst>
                                          <p:attrName>style.visibility</p:attrName>
                                        </p:attrNameLst>
                                      </p:cBhvr>
                                      <p:to>
                                        <p:strVal val="visible"/>
                                      </p:to>
                                    </p:set>
                                    <p:animEffect transition="in" filter="wipe(down)">
                                      <p:cBhvr>
                                        <p:cTn id="21" dur="500"/>
                                        <p:tgtEl>
                                          <p:spTgt spid="1054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Box 4"/>
          <p:cNvSpPr txBox="1">
            <a:spLocks noChangeArrowheads="1"/>
          </p:cNvSpPr>
          <p:nvPr/>
        </p:nvSpPr>
        <p:spPr bwMode="auto">
          <a:xfrm>
            <a:off x="381000" y="1460500"/>
            <a:ext cx="8559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i="1" dirty="0" err="1">
                <a:solidFill>
                  <a:srgbClr val="0000FF"/>
                </a:solidFill>
              </a:rPr>
              <a:t>Tại</a:t>
            </a:r>
            <a:r>
              <a:rPr lang="en-US" sz="2800" i="1" dirty="0">
                <a:solidFill>
                  <a:srgbClr val="0000FF"/>
                </a:solidFill>
              </a:rPr>
              <a:t> </a:t>
            </a:r>
            <a:r>
              <a:rPr lang="en-US" sz="2800" i="1" dirty="0" err="1">
                <a:solidFill>
                  <a:srgbClr val="0000FF"/>
                </a:solidFill>
              </a:rPr>
              <a:t>sao</a:t>
            </a:r>
            <a:r>
              <a:rPr lang="en-US" sz="2800" i="1" dirty="0">
                <a:solidFill>
                  <a:srgbClr val="0000FF"/>
                </a:solidFill>
              </a:rPr>
              <a:t> </a:t>
            </a:r>
            <a:r>
              <a:rPr lang="en-US" sz="2800" i="1" dirty="0" err="1">
                <a:solidFill>
                  <a:srgbClr val="0000FF"/>
                </a:solidFill>
              </a:rPr>
              <a:t>cần</a:t>
            </a:r>
            <a:r>
              <a:rPr lang="en-US" sz="2800" i="1" dirty="0">
                <a:solidFill>
                  <a:srgbClr val="0000FF"/>
                </a:solidFill>
              </a:rPr>
              <a:t> </a:t>
            </a:r>
            <a:r>
              <a:rPr lang="en-US" sz="2800" i="1" dirty="0" err="1">
                <a:solidFill>
                  <a:srgbClr val="0000FF"/>
                </a:solidFill>
              </a:rPr>
              <a:t>phải</a:t>
            </a:r>
            <a:r>
              <a:rPr lang="en-US" sz="2800" i="1" dirty="0">
                <a:solidFill>
                  <a:srgbClr val="0000FF"/>
                </a:solidFill>
              </a:rPr>
              <a:t> </a:t>
            </a:r>
            <a:r>
              <a:rPr lang="en-US" sz="2800" i="1" dirty="0" err="1">
                <a:solidFill>
                  <a:srgbClr val="0000FF"/>
                </a:solidFill>
              </a:rPr>
              <a:t>bón</a:t>
            </a:r>
            <a:r>
              <a:rPr lang="en-US" sz="2800" i="1" dirty="0">
                <a:solidFill>
                  <a:srgbClr val="0000FF"/>
                </a:solidFill>
              </a:rPr>
              <a:t> </a:t>
            </a:r>
            <a:r>
              <a:rPr lang="en-US" sz="2800" i="1" dirty="0" err="1">
                <a:solidFill>
                  <a:srgbClr val="0000FF"/>
                </a:solidFill>
              </a:rPr>
              <a:t>phân</a:t>
            </a:r>
            <a:r>
              <a:rPr lang="en-US" sz="2800" i="1" dirty="0">
                <a:solidFill>
                  <a:srgbClr val="0000FF"/>
                </a:solidFill>
              </a:rPr>
              <a:t> </a:t>
            </a:r>
            <a:r>
              <a:rPr lang="en-US" sz="2800" i="1" dirty="0" err="1">
                <a:solidFill>
                  <a:srgbClr val="0000FF"/>
                </a:solidFill>
              </a:rPr>
              <a:t>với</a:t>
            </a:r>
            <a:r>
              <a:rPr lang="en-US" sz="2800" i="1" dirty="0">
                <a:solidFill>
                  <a:srgbClr val="0000FF"/>
                </a:solidFill>
              </a:rPr>
              <a:t> </a:t>
            </a:r>
            <a:r>
              <a:rPr lang="en-US" sz="2800" i="1" dirty="0" err="1">
                <a:solidFill>
                  <a:srgbClr val="0000FF"/>
                </a:solidFill>
              </a:rPr>
              <a:t>liều</a:t>
            </a:r>
            <a:r>
              <a:rPr lang="en-US" sz="2800" i="1" dirty="0">
                <a:solidFill>
                  <a:srgbClr val="0000FF"/>
                </a:solidFill>
              </a:rPr>
              <a:t> </a:t>
            </a:r>
            <a:r>
              <a:rPr lang="en-US" sz="2800" i="1" dirty="0" err="1">
                <a:solidFill>
                  <a:srgbClr val="0000FF"/>
                </a:solidFill>
              </a:rPr>
              <a:t>lượng</a:t>
            </a:r>
            <a:r>
              <a:rPr lang="en-US" sz="2800" i="1" dirty="0">
                <a:solidFill>
                  <a:srgbClr val="0000FF"/>
                </a:solidFill>
              </a:rPr>
              <a:t> </a:t>
            </a:r>
            <a:r>
              <a:rPr lang="en-US" sz="2800" i="1" dirty="0" err="1">
                <a:solidFill>
                  <a:srgbClr val="0000FF"/>
                </a:solidFill>
              </a:rPr>
              <a:t>hợp</a:t>
            </a:r>
            <a:r>
              <a:rPr lang="en-US" sz="2800" i="1" dirty="0">
                <a:solidFill>
                  <a:srgbClr val="0000FF"/>
                </a:solidFill>
              </a:rPr>
              <a:t> </a:t>
            </a:r>
            <a:r>
              <a:rPr lang="en-US" sz="2800" i="1" dirty="0" err="1">
                <a:solidFill>
                  <a:srgbClr val="0000FF"/>
                </a:solidFill>
              </a:rPr>
              <a:t>lý</a:t>
            </a:r>
            <a:r>
              <a:rPr lang="en-US" sz="2800" i="1" dirty="0">
                <a:solidFill>
                  <a:srgbClr val="0000FF"/>
                </a:solidFill>
              </a:rPr>
              <a:t> </a:t>
            </a:r>
            <a:r>
              <a:rPr lang="en-US" sz="2800" i="1" dirty="0" err="1">
                <a:solidFill>
                  <a:srgbClr val="0000FF"/>
                </a:solidFill>
              </a:rPr>
              <a:t>tuỳ</a:t>
            </a:r>
            <a:r>
              <a:rPr lang="en-US" sz="2800" i="1" dirty="0">
                <a:solidFill>
                  <a:srgbClr val="0000FF"/>
                </a:solidFill>
              </a:rPr>
              <a:t> </a:t>
            </a:r>
            <a:r>
              <a:rPr lang="en-US" sz="2800" i="1" dirty="0" err="1">
                <a:solidFill>
                  <a:srgbClr val="0000FF"/>
                </a:solidFill>
              </a:rPr>
              <a:t>thuộc</a:t>
            </a:r>
            <a:r>
              <a:rPr lang="en-US" sz="2800" i="1" dirty="0">
                <a:solidFill>
                  <a:srgbClr val="0000FF"/>
                </a:solidFill>
              </a:rPr>
              <a:t> </a:t>
            </a:r>
            <a:r>
              <a:rPr lang="en-US" sz="2800" i="1" dirty="0" err="1">
                <a:solidFill>
                  <a:srgbClr val="0000FF"/>
                </a:solidFill>
              </a:rPr>
              <a:t>vào</a:t>
            </a:r>
            <a:r>
              <a:rPr lang="en-US" sz="2800" i="1" dirty="0">
                <a:solidFill>
                  <a:srgbClr val="0000FF"/>
                </a:solidFill>
              </a:rPr>
              <a:t> </a:t>
            </a:r>
            <a:r>
              <a:rPr lang="en-US" sz="2800" i="1" dirty="0" err="1">
                <a:solidFill>
                  <a:srgbClr val="0000FF"/>
                </a:solidFill>
              </a:rPr>
              <a:t>loại</a:t>
            </a:r>
            <a:r>
              <a:rPr lang="en-US" sz="2800" i="1" dirty="0">
                <a:solidFill>
                  <a:srgbClr val="0000FF"/>
                </a:solidFill>
              </a:rPr>
              <a:t> </a:t>
            </a:r>
            <a:r>
              <a:rPr lang="en-US" sz="2800" i="1" dirty="0" err="1">
                <a:solidFill>
                  <a:srgbClr val="0000FF"/>
                </a:solidFill>
              </a:rPr>
              <a:t>đất</a:t>
            </a:r>
            <a:r>
              <a:rPr lang="en-US" sz="2800" i="1" dirty="0">
                <a:solidFill>
                  <a:srgbClr val="0000FF"/>
                </a:solidFill>
              </a:rPr>
              <a:t>, </a:t>
            </a:r>
            <a:r>
              <a:rPr lang="en-US" sz="2800" i="1" dirty="0" err="1">
                <a:solidFill>
                  <a:srgbClr val="0000FF"/>
                </a:solidFill>
              </a:rPr>
              <a:t>loại</a:t>
            </a:r>
            <a:r>
              <a:rPr lang="en-US" sz="2800" i="1" dirty="0">
                <a:solidFill>
                  <a:srgbClr val="0000FF"/>
                </a:solidFill>
              </a:rPr>
              <a:t> </a:t>
            </a:r>
            <a:r>
              <a:rPr lang="en-US" sz="2800" i="1" dirty="0" err="1">
                <a:solidFill>
                  <a:srgbClr val="0000FF"/>
                </a:solidFill>
              </a:rPr>
              <a:t>phân</a:t>
            </a:r>
            <a:r>
              <a:rPr lang="en-US" sz="2800" i="1" dirty="0">
                <a:solidFill>
                  <a:srgbClr val="0000FF"/>
                </a:solidFill>
              </a:rPr>
              <a:t> </a:t>
            </a:r>
            <a:r>
              <a:rPr lang="en-US" sz="2800" i="1" dirty="0" err="1">
                <a:solidFill>
                  <a:srgbClr val="0000FF"/>
                </a:solidFill>
              </a:rPr>
              <a:t>bón</a:t>
            </a:r>
            <a:r>
              <a:rPr lang="en-US" sz="2800" i="1" dirty="0">
                <a:solidFill>
                  <a:srgbClr val="0000FF"/>
                </a:solidFill>
              </a:rPr>
              <a:t>, </a:t>
            </a:r>
            <a:r>
              <a:rPr lang="en-US" sz="2800" i="1" dirty="0" err="1">
                <a:solidFill>
                  <a:srgbClr val="0000FF"/>
                </a:solidFill>
              </a:rPr>
              <a:t>giống</a:t>
            </a:r>
            <a:r>
              <a:rPr lang="en-US" sz="2800" i="1" dirty="0">
                <a:solidFill>
                  <a:srgbClr val="0000FF"/>
                </a:solidFill>
              </a:rPr>
              <a:t> </a:t>
            </a:r>
            <a:r>
              <a:rPr lang="en-US" sz="2800" i="1" dirty="0" err="1">
                <a:solidFill>
                  <a:srgbClr val="0000FF"/>
                </a:solidFill>
              </a:rPr>
              <a:t>và</a:t>
            </a:r>
            <a:r>
              <a:rPr lang="en-US" sz="2800" i="1" dirty="0">
                <a:solidFill>
                  <a:srgbClr val="0000FF"/>
                </a:solidFill>
              </a:rPr>
              <a:t> </a:t>
            </a:r>
            <a:r>
              <a:rPr lang="en-US" sz="2800" i="1" dirty="0" err="1">
                <a:solidFill>
                  <a:srgbClr val="0000FF"/>
                </a:solidFill>
              </a:rPr>
              <a:t>loài</a:t>
            </a:r>
            <a:r>
              <a:rPr lang="en-US" sz="2800" i="1" dirty="0">
                <a:solidFill>
                  <a:srgbClr val="0000FF"/>
                </a:solidFill>
              </a:rPr>
              <a:t> </a:t>
            </a:r>
            <a:r>
              <a:rPr lang="en-US" sz="2800" i="1" dirty="0" err="1">
                <a:solidFill>
                  <a:srgbClr val="0000FF"/>
                </a:solidFill>
              </a:rPr>
              <a:t>cây</a:t>
            </a:r>
            <a:r>
              <a:rPr lang="en-US" sz="2800" i="1" dirty="0">
                <a:solidFill>
                  <a:srgbClr val="0000FF"/>
                </a:solidFill>
              </a:rPr>
              <a:t> </a:t>
            </a:r>
            <a:r>
              <a:rPr lang="en-US" sz="2800" i="1" dirty="0" err="1">
                <a:solidFill>
                  <a:srgbClr val="0000FF"/>
                </a:solidFill>
              </a:rPr>
              <a:t>trồng</a:t>
            </a:r>
            <a:r>
              <a:rPr lang="en-US" sz="2800" i="1" dirty="0">
                <a:solidFill>
                  <a:srgbClr val="0000FF"/>
                </a:solidFill>
              </a:rPr>
              <a:t>?</a:t>
            </a:r>
          </a:p>
        </p:txBody>
      </p:sp>
      <p:sp>
        <p:nvSpPr>
          <p:cNvPr id="120844" name="Text Box 12"/>
          <p:cNvSpPr txBox="1">
            <a:spLocks noChangeArrowheads="1"/>
          </p:cNvSpPr>
          <p:nvPr/>
        </p:nvSpPr>
        <p:spPr bwMode="auto">
          <a:xfrm>
            <a:off x="381000" y="28956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i="1" dirty="0">
                <a:solidFill>
                  <a:srgbClr val="0000FF"/>
                </a:solidFill>
              </a:rPr>
              <a:t>A. </a:t>
            </a:r>
            <a:r>
              <a:rPr lang="en-US" sz="2400" i="1" dirty="0" err="1">
                <a:solidFill>
                  <a:srgbClr val="0000FF"/>
                </a:solidFill>
              </a:rPr>
              <a:t>Giúp</a:t>
            </a:r>
            <a:r>
              <a:rPr lang="en-US" sz="2400" i="1" dirty="0">
                <a:solidFill>
                  <a:srgbClr val="0000FF"/>
                </a:solidFill>
              </a:rPr>
              <a:t> </a:t>
            </a:r>
            <a:r>
              <a:rPr lang="en-US" sz="2400" i="1" dirty="0" err="1">
                <a:solidFill>
                  <a:srgbClr val="0000FF"/>
                </a:solidFill>
              </a:rPr>
              <a:t>cây</a:t>
            </a:r>
            <a:r>
              <a:rPr lang="en-US" sz="2400" i="1" dirty="0">
                <a:solidFill>
                  <a:srgbClr val="0000FF"/>
                </a:solidFill>
              </a:rPr>
              <a:t> </a:t>
            </a:r>
            <a:r>
              <a:rPr lang="en-US" sz="2400" i="1" dirty="0" err="1">
                <a:solidFill>
                  <a:srgbClr val="0000FF"/>
                </a:solidFill>
              </a:rPr>
              <a:t>trồng</a:t>
            </a:r>
            <a:r>
              <a:rPr lang="en-US" sz="2400" i="1" dirty="0">
                <a:solidFill>
                  <a:srgbClr val="0000FF"/>
                </a:solidFill>
              </a:rPr>
              <a:t> </a:t>
            </a:r>
            <a:r>
              <a:rPr lang="en-US" sz="2400" i="1" dirty="0" err="1">
                <a:solidFill>
                  <a:srgbClr val="0000FF"/>
                </a:solidFill>
              </a:rPr>
              <a:t>sinh</a:t>
            </a:r>
            <a:r>
              <a:rPr lang="en-US" sz="2400" i="1" dirty="0">
                <a:solidFill>
                  <a:srgbClr val="0000FF"/>
                </a:solidFill>
              </a:rPr>
              <a:t> </a:t>
            </a:r>
            <a:r>
              <a:rPr lang="en-US" sz="2400" i="1" dirty="0" err="1">
                <a:solidFill>
                  <a:srgbClr val="0000FF"/>
                </a:solidFill>
              </a:rPr>
              <a:t>trưởng</a:t>
            </a:r>
            <a:r>
              <a:rPr lang="en-US" sz="2400" i="1" dirty="0">
                <a:solidFill>
                  <a:srgbClr val="0000FF"/>
                </a:solidFill>
              </a:rPr>
              <a:t> </a:t>
            </a:r>
            <a:r>
              <a:rPr lang="en-US" sz="2400" i="1" dirty="0" err="1">
                <a:solidFill>
                  <a:srgbClr val="0000FF"/>
                </a:solidFill>
              </a:rPr>
              <a:t>tốt</a:t>
            </a:r>
            <a:r>
              <a:rPr lang="en-US" sz="2400" i="1" dirty="0">
                <a:solidFill>
                  <a:srgbClr val="0000FF"/>
                </a:solidFill>
              </a:rPr>
              <a:t>, </a:t>
            </a:r>
            <a:r>
              <a:rPr lang="en-US" sz="2400" i="1" dirty="0" err="1">
                <a:solidFill>
                  <a:srgbClr val="0000FF"/>
                </a:solidFill>
              </a:rPr>
              <a:t>năng</a:t>
            </a:r>
            <a:r>
              <a:rPr lang="en-US" sz="2400" i="1" dirty="0">
                <a:solidFill>
                  <a:srgbClr val="0000FF"/>
                </a:solidFill>
              </a:rPr>
              <a:t> </a:t>
            </a:r>
            <a:r>
              <a:rPr lang="en-US" sz="2400" i="1" dirty="0" err="1">
                <a:solidFill>
                  <a:srgbClr val="0000FF"/>
                </a:solidFill>
              </a:rPr>
              <a:t>suất</a:t>
            </a:r>
            <a:r>
              <a:rPr lang="en-US" sz="2400" i="1" dirty="0">
                <a:solidFill>
                  <a:srgbClr val="0000FF"/>
                </a:solidFill>
              </a:rPr>
              <a:t> </a:t>
            </a:r>
            <a:r>
              <a:rPr lang="en-US" sz="2400" i="1" dirty="0" err="1">
                <a:solidFill>
                  <a:srgbClr val="0000FF"/>
                </a:solidFill>
              </a:rPr>
              <a:t>cao</a:t>
            </a:r>
            <a:r>
              <a:rPr lang="en-US" sz="2400" i="1" dirty="0">
                <a:solidFill>
                  <a:srgbClr val="0000FF"/>
                </a:solidFill>
              </a:rPr>
              <a:t>.</a:t>
            </a:r>
            <a:r>
              <a:rPr lang="en-US" sz="2400" dirty="0">
                <a:solidFill>
                  <a:srgbClr val="0000FF"/>
                </a:solidFill>
              </a:rPr>
              <a:t> </a:t>
            </a:r>
          </a:p>
        </p:txBody>
      </p:sp>
      <p:sp>
        <p:nvSpPr>
          <p:cNvPr id="120845" name="Text Box 13"/>
          <p:cNvSpPr txBox="1">
            <a:spLocks noChangeArrowheads="1"/>
          </p:cNvSpPr>
          <p:nvPr/>
        </p:nvSpPr>
        <p:spPr bwMode="auto">
          <a:xfrm>
            <a:off x="381000" y="3352800"/>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dirty="0">
                <a:solidFill>
                  <a:srgbClr val="0000FF"/>
                </a:solidFill>
              </a:rPr>
              <a:t>B. </a:t>
            </a:r>
            <a:r>
              <a:rPr lang="en-US" sz="2400" dirty="0" err="1">
                <a:solidFill>
                  <a:srgbClr val="0000FF"/>
                </a:solidFill>
              </a:rPr>
              <a:t>Hiệu</a:t>
            </a:r>
            <a:r>
              <a:rPr lang="en-US" sz="2400" dirty="0">
                <a:solidFill>
                  <a:srgbClr val="0000FF"/>
                </a:solidFill>
              </a:rPr>
              <a:t> </a:t>
            </a:r>
            <a:r>
              <a:rPr lang="en-US" sz="2400" dirty="0" err="1">
                <a:solidFill>
                  <a:srgbClr val="0000FF"/>
                </a:solidFill>
              </a:rPr>
              <a:t>quả</a:t>
            </a:r>
            <a:r>
              <a:rPr lang="en-US" sz="2400" dirty="0">
                <a:solidFill>
                  <a:srgbClr val="0000FF"/>
                </a:solidFill>
              </a:rPr>
              <a:t> </a:t>
            </a:r>
            <a:r>
              <a:rPr lang="en-US" sz="2400" dirty="0" err="1">
                <a:solidFill>
                  <a:srgbClr val="0000FF"/>
                </a:solidFill>
              </a:rPr>
              <a:t>phân</a:t>
            </a:r>
            <a:r>
              <a:rPr lang="en-US" sz="2400" dirty="0">
                <a:solidFill>
                  <a:srgbClr val="0000FF"/>
                </a:solidFill>
              </a:rPr>
              <a:t> </a:t>
            </a:r>
            <a:r>
              <a:rPr lang="en-US" sz="2400" dirty="0" err="1">
                <a:solidFill>
                  <a:srgbClr val="0000FF"/>
                </a:solidFill>
              </a:rPr>
              <a:t>bón</a:t>
            </a:r>
            <a:r>
              <a:rPr lang="en-US" sz="2400" dirty="0">
                <a:solidFill>
                  <a:srgbClr val="0000FF"/>
                </a:solidFill>
              </a:rPr>
              <a:t> </a:t>
            </a:r>
            <a:r>
              <a:rPr lang="en-US" sz="2400" dirty="0" err="1">
                <a:solidFill>
                  <a:srgbClr val="0000FF"/>
                </a:solidFill>
              </a:rPr>
              <a:t>cao</a:t>
            </a:r>
            <a:r>
              <a:rPr lang="en-US" sz="2400" dirty="0">
                <a:solidFill>
                  <a:srgbClr val="0000FF"/>
                </a:solidFill>
              </a:rPr>
              <a:t> </a:t>
            </a:r>
            <a:r>
              <a:rPr lang="en-US" sz="2400" dirty="0" err="1">
                <a:solidFill>
                  <a:srgbClr val="0000FF"/>
                </a:solidFill>
              </a:rPr>
              <a:t>nhưng</a:t>
            </a:r>
            <a:r>
              <a:rPr lang="en-US" sz="2400" dirty="0">
                <a:solidFill>
                  <a:srgbClr val="0000FF"/>
                </a:solidFill>
              </a:rPr>
              <a:t> </a:t>
            </a:r>
            <a:r>
              <a:rPr lang="en-US" sz="2400" dirty="0" err="1">
                <a:solidFill>
                  <a:srgbClr val="0000FF"/>
                </a:solidFill>
              </a:rPr>
              <a:t>giảm</a:t>
            </a:r>
            <a:r>
              <a:rPr lang="en-US" sz="2400" dirty="0">
                <a:solidFill>
                  <a:srgbClr val="0000FF"/>
                </a:solidFill>
              </a:rPr>
              <a:t> chi </a:t>
            </a:r>
            <a:r>
              <a:rPr lang="en-US" sz="2400" dirty="0" err="1">
                <a:solidFill>
                  <a:srgbClr val="0000FF"/>
                </a:solidFill>
              </a:rPr>
              <a:t>phí</a:t>
            </a:r>
            <a:r>
              <a:rPr lang="en-US" sz="2400" dirty="0">
                <a:solidFill>
                  <a:srgbClr val="0000FF"/>
                </a:solidFill>
              </a:rPr>
              <a:t> </a:t>
            </a:r>
            <a:r>
              <a:rPr lang="en-US" sz="2400" dirty="0" err="1">
                <a:solidFill>
                  <a:srgbClr val="0000FF"/>
                </a:solidFill>
              </a:rPr>
              <a:t>đầu</a:t>
            </a:r>
            <a:r>
              <a:rPr lang="en-US" sz="2400" dirty="0">
                <a:solidFill>
                  <a:srgbClr val="0000FF"/>
                </a:solidFill>
              </a:rPr>
              <a:t> </a:t>
            </a:r>
            <a:r>
              <a:rPr lang="en-US" sz="2400" dirty="0" err="1">
                <a:solidFill>
                  <a:srgbClr val="0000FF"/>
                </a:solidFill>
              </a:rPr>
              <a:t>vào</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không</a:t>
            </a:r>
            <a:r>
              <a:rPr lang="en-US" sz="2400" dirty="0">
                <a:solidFill>
                  <a:srgbClr val="0000FF"/>
                </a:solidFill>
              </a:rPr>
              <a:t> </a:t>
            </a:r>
            <a:r>
              <a:rPr lang="en-US" sz="2400" dirty="0" err="1">
                <a:solidFill>
                  <a:srgbClr val="0000FF"/>
                </a:solidFill>
              </a:rPr>
              <a:t>gây</a:t>
            </a:r>
            <a:r>
              <a:rPr lang="en-US" sz="2400" dirty="0">
                <a:solidFill>
                  <a:srgbClr val="0000FF"/>
                </a:solidFill>
              </a:rPr>
              <a:t> ô </a:t>
            </a:r>
            <a:r>
              <a:rPr lang="en-US" sz="2400" dirty="0" err="1">
                <a:solidFill>
                  <a:srgbClr val="0000FF"/>
                </a:solidFill>
              </a:rPr>
              <a:t>nhiễm</a:t>
            </a:r>
            <a:r>
              <a:rPr lang="en-US" sz="2400" dirty="0">
                <a:solidFill>
                  <a:srgbClr val="0000FF"/>
                </a:solidFill>
              </a:rPr>
              <a:t> </a:t>
            </a:r>
            <a:r>
              <a:rPr lang="en-US" sz="2400" dirty="0" err="1">
                <a:solidFill>
                  <a:srgbClr val="0000FF"/>
                </a:solidFill>
              </a:rPr>
              <a:t>môi</a:t>
            </a:r>
            <a:r>
              <a:rPr lang="en-US" sz="2400" dirty="0">
                <a:solidFill>
                  <a:srgbClr val="0000FF"/>
                </a:solidFill>
              </a:rPr>
              <a:t> </a:t>
            </a:r>
            <a:r>
              <a:rPr lang="en-US" sz="2400" dirty="0" err="1">
                <a:solidFill>
                  <a:srgbClr val="0000FF"/>
                </a:solidFill>
              </a:rPr>
              <a:t>trường</a:t>
            </a:r>
            <a:r>
              <a:rPr lang="en-US" sz="2400" dirty="0">
                <a:solidFill>
                  <a:srgbClr val="0000FF"/>
                </a:solidFill>
              </a:rPr>
              <a:t> - </a:t>
            </a:r>
            <a:r>
              <a:rPr lang="en-US" sz="2400" dirty="0" err="1">
                <a:solidFill>
                  <a:srgbClr val="0000FF"/>
                </a:solidFill>
              </a:rPr>
              <a:t>nông</a:t>
            </a:r>
            <a:r>
              <a:rPr lang="en-US" sz="2400" dirty="0">
                <a:solidFill>
                  <a:srgbClr val="0000FF"/>
                </a:solidFill>
              </a:rPr>
              <a:t> </a:t>
            </a:r>
            <a:r>
              <a:rPr lang="en-US" sz="2400" dirty="0" err="1">
                <a:solidFill>
                  <a:srgbClr val="0000FF"/>
                </a:solidFill>
              </a:rPr>
              <a:t>sản</a:t>
            </a:r>
            <a:r>
              <a:rPr lang="en-US" sz="2400" dirty="0">
                <a:solidFill>
                  <a:srgbClr val="0000FF"/>
                </a:solidFill>
              </a:rPr>
              <a:t>. </a:t>
            </a:r>
          </a:p>
        </p:txBody>
      </p:sp>
      <p:sp>
        <p:nvSpPr>
          <p:cNvPr id="120846" name="Text Box 14"/>
          <p:cNvSpPr txBox="1">
            <a:spLocks noChangeArrowheads="1"/>
          </p:cNvSpPr>
          <p:nvPr/>
        </p:nvSpPr>
        <p:spPr bwMode="auto">
          <a:xfrm>
            <a:off x="304800" y="4343400"/>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dirty="0">
                <a:solidFill>
                  <a:srgbClr val="0000FF"/>
                </a:solidFill>
              </a:rPr>
              <a:t>C. </a:t>
            </a:r>
            <a:r>
              <a:rPr lang="en-US" sz="2400" dirty="0" err="1">
                <a:solidFill>
                  <a:srgbClr val="0000FF"/>
                </a:solidFill>
              </a:rPr>
              <a:t>Giúp</a:t>
            </a:r>
            <a:r>
              <a:rPr lang="en-US" sz="2400" dirty="0">
                <a:solidFill>
                  <a:srgbClr val="0000FF"/>
                </a:solidFill>
              </a:rPr>
              <a:t> </a:t>
            </a:r>
            <a:r>
              <a:rPr lang="en-US" sz="2400" dirty="0" err="1">
                <a:solidFill>
                  <a:srgbClr val="0000FF"/>
                </a:solidFill>
              </a:rPr>
              <a:t>cây</a:t>
            </a:r>
            <a:r>
              <a:rPr lang="en-US" sz="2400" dirty="0">
                <a:solidFill>
                  <a:srgbClr val="0000FF"/>
                </a:solidFill>
              </a:rPr>
              <a:t> </a:t>
            </a:r>
            <a:r>
              <a:rPr lang="en-US" sz="2400" dirty="0" err="1">
                <a:solidFill>
                  <a:srgbClr val="0000FF"/>
                </a:solidFill>
              </a:rPr>
              <a:t>trồng</a:t>
            </a:r>
            <a:r>
              <a:rPr lang="en-US" sz="2400" dirty="0">
                <a:solidFill>
                  <a:srgbClr val="0000FF"/>
                </a:solidFill>
              </a:rPr>
              <a:t> </a:t>
            </a:r>
            <a:r>
              <a:rPr lang="en-US" sz="2400" dirty="0" err="1">
                <a:solidFill>
                  <a:srgbClr val="0000FF"/>
                </a:solidFill>
              </a:rPr>
              <a:t>sinh</a:t>
            </a:r>
            <a:r>
              <a:rPr lang="en-US" sz="2400" dirty="0">
                <a:solidFill>
                  <a:srgbClr val="0000FF"/>
                </a:solidFill>
              </a:rPr>
              <a:t> </a:t>
            </a:r>
            <a:r>
              <a:rPr lang="en-US" sz="2400" dirty="0" err="1">
                <a:solidFill>
                  <a:srgbClr val="0000FF"/>
                </a:solidFill>
              </a:rPr>
              <a:t>trưởng</a:t>
            </a:r>
            <a:r>
              <a:rPr lang="en-US" sz="2400" dirty="0">
                <a:solidFill>
                  <a:srgbClr val="0000FF"/>
                </a:solidFill>
              </a:rPr>
              <a:t> </a:t>
            </a:r>
            <a:r>
              <a:rPr lang="en-US" sz="2400" dirty="0" err="1">
                <a:solidFill>
                  <a:srgbClr val="0000FF"/>
                </a:solidFill>
              </a:rPr>
              <a:t>tốt</a:t>
            </a:r>
            <a:r>
              <a:rPr lang="en-US" sz="2400" dirty="0">
                <a:solidFill>
                  <a:srgbClr val="0000FF"/>
                </a:solidFill>
              </a:rPr>
              <a:t>, </a:t>
            </a:r>
            <a:r>
              <a:rPr lang="en-US" sz="2400" dirty="0" err="1">
                <a:solidFill>
                  <a:srgbClr val="0000FF"/>
                </a:solidFill>
              </a:rPr>
              <a:t>năng</a:t>
            </a:r>
            <a:r>
              <a:rPr lang="en-US" sz="2400" dirty="0">
                <a:solidFill>
                  <a:srgbClr val="0000FF"/>
                </a:solidFill>
              </a:rPr>
              <a:t> </a:t>
            </a:r>
            <a:r>
              <a:rPr lang="en-US" sz="2400" dirty="0" err="1">
                <a:solidFill>
                  <a:srgbClr val="0000FF"/>
                </a:solidFill>
              </a:rPr>
              <a:t>suất</a:t>
            </a:r>
            <a:r>
              <a:rPr lang="en-US" sz="2400" dirty="0">
                <a:solidFill>
                  <a:srgbClr val="0000FF"/>
                </a:solidFill>
              </a:rPr>
              <a:t> </a:t>
            </a:r>
            <a:r>
              <a:rPr lang="en-US" sz="2400" dirty="0" err="1">
                <a:solidFill>
                  <a:srgbClr val="0000FF"/>
                </a:solidFill>
              </a:rPr>
              <a:t>cao</a:t>
            </a:r>
            <a:r>
              <a:rPr lang="en-US" sz="2400" dirty="0">
                <a:solidFill>
                  <a:srgbClr val="0000FF"/>
                </a:solidFill>
              </a:rPr>
              <a:t>, </a:t>
            </a:r>
            <a:r>
              <a:rPr lang="en-US" sz="2400" dirty="0" err="1">
                <a:solidFill>
                  <a:srgbClr val="0000FF"/>
                </a:solidFill>
              </a:rPr>
              <a:t>hiệu</a:t>
            </a:r>
            <a:r>
              <a:rPr lang="en-US" sz="2400" dirty="0">
                <a:solidFill>
                  <a:srgbClr val="0000FF"/>
                </a:solidFill>
              </a:rPr>
              <a:t> </a:t>
            </a:r>
            <a:r>
              <a:rPr lang="en-US" sz="2400" dirty="0" err="1">
                <a:solidFill>
                  <a:srgbClr val="0000FF"/>
                </a:solidFill>
              </a:rPr>
              <a:t>quả</a:t>
            </a:r>
            <a:r>
              <a:rPr lang="en-US" sz="2400" dirty="0">
                <a:solidFill>
                  <a:srgbClr val="0000FF"/>
                </a:solidFill>
              </a:rPr>
              <a:t> </a:t>
            </a:r>
            <a:r>
              <a:rPr lang="en-US" sz="2400" dirty="0" err="1">
                <a:solidFill>
                  <a:srgbClr val="0000FF"/>
                </a:solidFill>
              </a:rPr>
              <a:t>phân</a:t>
            </a:r>
            <a:r>
              <a:rPr lang="en-US" sz="2400" dirty="0">
                <a:solidFill>
                  <a:srgbClr val="0000FF"/>
                </a:solidFill>
              </a:rPr>
              <a:t> </a:t>
            </a:r>
            <a:r>
              <a:rPr lang="en-US" sz="2400" dirty="0" err="1">
                <a:solidFill>
                  <a:srgbClr val="0000FF"/>
                </a:solidFill>
              </a:rPr>
              <a:t>bón</a:t>
            </a:r>
            <a:r>
              <a:rPr lang="en-US" sz="2400" dirty="0">
                <a:solidFill>
                  <a:srgbClr val="0000FF"/>
                </a:solidFill>
              </a:rPr>
              <a:t> </a:t>
            </a:r>
            <a:r>
              <a:rPr lang="en-US" sz="2400" dirty="0" err="1">
                <a:solidFill>
                  <a:srgbClr val="0000FF"/>
                </a:solidFill>
              </a:rPr>
              <a:t>cao</a:t>
            </a:r>
            <a:r>
              <a:rPr lang="en-US" sz="2400" dirty="0">
                <a:solidFill>
                  <a:srgbClr val="0000FF"/>
                </a:solidFill>
              </a:rPr>
              <a:t> </a:t>
            </a:r>
            <a:r>
              <a:rPr lang="en-US" sz="2400" dirty="0" err="1">
                <a:solidFill>
                  <a:srgbClr val="0000FF"/>
                </a:solidFill>
              </a:rPr>
              <a:t>nhưng</a:t>
            </a:r>
            <a:r>
              <a:rPr lang="en-US" sz="2400" dirty="0">
                <a:solidFill>
                  <a:srgbClr val="0000FF"/>
                </a:solidFill>
              </a:rPr>
              <a:t> </a:t>
            </a:r>
            <a:r>
              <a:rPr lang="en-US" sz="2400" dirty="0" err="1">
                <a:solidFill>
                  <a:srgbClr val="0000FF"/>
                </a:solidFill>
              </a:rPr>
              <a:t>giảm</a:t>
            </a:r>
            <a:r>
              <a:rPr lang="en-US" sz="2400" dirty="0">
                <a:solidFill>
                  <a:srgbClr val="0000FF"/>
                </a:solidFill>
              </a:rPr>
              <a:t> chi </a:t>
            </a:r>
            <a:r>
              <a:rPr lang="en-US" sz="2400" dirty="0" err="1">
                <a:solidFill>
                  <a:srgbClr val="0000FF"/>
                </a:solidFill>
              </a:rPr>
              <a:t>phí</a:t>
            </a:r>
            <a:r>
              <a:rPr lang="en-US" sz="2400" dirty="0">
                <a:solidFill>
                  <a:srgbClr val="0000FF"/>
                </a:solidFill>
              </a:rPr>
              <a:t> </a:t>
            </a:r>
            <a:r>
              <a:rPr lang="en-US" sz="2400" dirty="0" err="1">
                <a:solidFill>
                  <a:srgbClr val="0000FF"/>
                </a:solidFill>
              </a:rPr>
              <a:t>đầu</a:t>
            </a:r>
            <a:r>
              <a:rPr lang="en-US" sz="2400" dirty="0">
                <a:solidFill>
                  <a:srgbClr val="0000FF"/>
                </a:solidFill>
              </a:rPr>
              <a:t> </a:t>
            </a:r>
            <a:r>
              <a:rPr lang="en-US" sz="2400" dirty="0" err="1">
                <a:solidFill>
                  <a:srgbClr val="0000FF"/>
                </a:solidFill>
              </a:rPr>
              <a:t>vào</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không</a:t>
            </a:r>
            <a:r>
              <a:rPr lang="en-US" sz="2400" dirty="0">
                <a:solidFill>
                  <a:srgbClr val="0000FF"/>
                </a:solidFill>
              </a:rPr>
              <a:t> </a:t>
            </a:r>
            <a:r>
              <a:rPr lang="en-US" sz="2400" dirty="0" err="1">
                <a:solidFill>
                  <a:srgbClr val="0000FF"/>
                </a:solidFill>
              </a:rPr>
              <a:t>gây</a:t>
            </a:r>
            <a:r>
              <a:rPr lang="en-US" sz="2400" dirty="0">
                <a:solidFill>
                  <a:srgbClr val="0000FF"/>
                </a:solidFill>
              </a:rPr>
              <a:t> ô </a:t>
            </a:r>
            <a:r>
              <a:rPr lang="en-US" sz="2400" dirty="0" err="1">
                <a:solidFill>
                  <a:srgbClr val="0000FF"/>
                </a:solidFill>
              </a:rPr>
              <a:t>nhiễm</a:t>
            </a:r>
            <a:r>
              <a:rPr lang="en-US" sz="2400" dirty="0">
                <a:solidFill>
                  <a:srgbClr val="0000FF"/>
                </a:solidFill>
              </a:rPr>
              <a:t> </a:t>
            </a:r>
            <a:r>
              <a:rPr lang="en-US" sz="2400" dirty="0" err="1">
                <a:solidFill>
                  <a:srgbClr val="0000FF"/>
                </a:solidFill>
              </a:rPr>
              <a:t>nông</a:t>
            </a:r>
            <a:r>
              <a:rPr lang="en-US" sz="2400" dirty="0">
                <a:solidFill>
                  <a:srgbClr val="0000FF"/>
                </a:solidFill>
              </a:rPr>
              <a:t> </a:t>
            </a:r>
            <a:r>
              <a:rPr lang="en-US" sz="2400" dirty="0" err="1">
                <a:solidFill>
                  <a:srgbClr val="0000FF"/>
                </a:solidFill>
              </a:rPr>
              <a:t>sản</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môi</a:t>
            </a:r>
            <a:r>
              <a:rPr lang="en-US" sz="2400" dirty="0">
                <a:solidFill>
                  <a:srgbClr val="0000FF"/>
                </a:solidFill>
              </a:rPr>
              <a:t> </a:t>
            </a:r>
            <a:r>
              <a:rPr lang="en-US" sz="2400" dirty="0" err="1">
                <a:solidFill>
                  <a:srgbClr val="0000FF"/>
                </a:solidFill>
              </a:rPr>
              <a:t>trường</a:t>
            </a:r>
            <a:r>
              <a:rPr lang="en-US" sz="2400" dirty="0">
                <a:solidFill>
                  <a:srgbClr val="0000FF"/>
                </a:solidFill>
              </a:rPr>
              <a:t>. </a:t>
            </a:r>
          </a:p>
        </p:txBody>
      </p:sp>
      <p:graphicFrame>
        <p:nvGraphicFramePr>
          <p:cNvPr id="2" name="Object 1"/>
          <p:cNvGraphicFramePr>
            <a:graphicFrameLocks noChangeAspect="1"/>
          </p:cNvGraphicFramePr>
          <p:nvPr/>
        </p:nvGraphicFramePr>
        <p:xfrm>
          <a:off x="79375" y="30163"/>
          <a:ext cx="1277938" cy="1276350"/>
        </p:xfrm>
        <a:graphic>
          <a:graphicData uri="http://schemas.openxmlformats.org/presentationml/2006/ole">
            <mc:AlternateContent xmlns:mc="http://schemas.openxmlformats.org/markup-compatibility/2006">
              <mc:Choice xmlns:v="urn:schemas-microsoft-com:vml" Requires="v">
                <p:oleObj spid="_x0000_s17416" name="Clip" r:id="rId3" imgW="1278255" imgH="1273810" progId="MS_ClipArt_Gallery.2">
                  <p:embed/>
                </p:oleObj>
              </mc:Choice>
              <mc:Fallback>
                <p:oleObj name="Clip" r:id="rId3" imgW="1278255" imgH="1273810" progId="MS_ClipArt_Gallery.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30163"/>
                        <a:ext cx="1277938"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 name="Picture 5" descr="BAR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300" y="5973763"/>
            <a:ext cx="66294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3d butterfly"/>
          <p:cNvPicPr>
            <a:picLocks noChangeAspect="1" noChangeArrowheads="1" noCrop="1"/>
          </p:cNvPicPr>
          <p:nvPr/>
        </p:nvPicPr>
        <p:blipFill>
          <a:blip r:embed="rId6"/>
          <a:srcRect/>
          <a:stretch>
            <a:fillRect/>
          </a:stretch>
        </p:blipFill>
        <p:spPr bwMode="auto">
          <a:xfrm flipH="1">
            <a:off x="304800" y="5709443"/>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3d butterfly"/>
          <p:cNvPicPr>
            <a:picLocks noChangeAspect="1" noChangeArrowheads="1" noCrop="1"/>
          </p:cNvPicPr>
          <p:nvPr/>
        </p:nvPicPr>
        <p:blipFill>
          <a:blip r:embed="rId6"/>
          <a:srcRect/>
          <a:stretch>
            <a:fillRect/>
          </a:stretch>
        </p:blipFill>
        <p:spPr bwMode="auto">
          <a:xfrm flipH="1">
            <a:off x="1524000" y="-116104"/>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3d butterfly"/>
          <p:cNvPicPr>
            <a:picLocks noChangeAspect="1" noChangeArrowheads="1" noCrop="1"/>
          </p:cNvPicPr>
          <p:nvPr/>
        </p:nvPicPr>
        <p:blipFill>
          <a:blip r:embed="rId6"/>
          <a:srcRect/>
          <a:stretch>
            <a:fillRect/>
          </a:stretch>
        </p:blipFill>
        <p:spPr bwMode="auto">
          <a:xfrm>
            <a:off x="4700011" y="-29657"/>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3d butterfly"/>
          <p:cNvPicPr>
            <a:picLocks noChangeAspect="1" noChangeArrowheads="1" noCrop="1"/>
          </p:cNvPicPr>
          <p:nvPr/>
        </p:nvPicPr>
        <p:blipFill>
          <a:blip r:embed="rId6"/>
          <a:srcRect/>
          <a:stretch>
            <a:fillRect/>
          </a:stretch>
        </p:blipFill>
        <p:spPr bwMode="auto">
          <a:xfrm>
            <a:off x="8153400" y="5935375"/>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3d butterfly"/>
          <p:cNvPicPr>
            <a:picLocks noChangeAspect="1" noChangeArrowheads="1" noCrop="1"/>
          </p:cNvPicPr>
          <p:nvPr/>
        </p:nvPicPr>
        <p:blipFill>
          <a:blip r:embed="rId6"/>
          <a:srcRect/>
          <a:stretch>
            <a:fillRect/>
          </a:stretch>
        </p:blipFill>
        <p:spPr bwMode="auto">
          <a:xfrm>
            <a:off x="8281411" y="-29657"/>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20836"/>
                                        </p:tgtEl>
                                        <p:attrNameLst>
                                          <p:attrName>style.visibility</p:attrName>
                                        </p:attrNameLst>
                                      </p:cBhvr>
                                      <p:to>
                                        <p:strVal val="visible"/>
                                      </p:to>
                                    </p:set>
                                    <p:anim calcmode="discrete" valueType="clr">
                                      <p:cBhvr override="childStyle">
                                        <p:cTn id="7" dur="80"/>
                                        <p:tgtEl>
                                          <p:spTgt spid="1208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0836"/>
                                        </p:tgtEl>
                                        <p:attrNameLst>
                                          <p:attrName>fillcolor</p:attrName>
                                        </p:attrNameLst>
                                      </p:cBhvr>
                                      <p:tavLst>
                                        <p:tav tm="0">
                                          <p:val>
                                            <p:clrVal>
                                              <a:schemeClr val="accent2"/>
                                            </p:clrVal>
                                          </p:val>
                                        </p:tav>
                                        <p:tav tm="50000">
                                          <p:val>
                                            <p:clrVal>
                                              <a:schemeClr val="hlink"/>
                                            </p:clrVal>
                                          </p:val>
                                        </p:tav>
                                      </p:tavLst>
                                    </p:anim>
                                    <p:set>
                                      <p:cBhvr>
                                        <p:cTn id="9" dur="80"/>
                                        <p:tgtEl>
                                          <p:spTgt spid="120836"/>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20844"/>
                                        </p:tgtEl>
                                        <p:attrNameLst>
                                          <p:attrName>style.visibility</p:attrName>
                                        </p:attrNameLst>
                                      </p:cBhvr>
                                      <p:to>
                                        <p:strVal val="visible"/>
                                      </p:to>
                                    </p:set>
                                    <p:anim calcmode="discrete" valueType="clr">
                                      <p:cBhvr override="childStyle">
                                        <p:cTn id="12" dur="80"/>
                                        <p:tgtEl>
                                          <p:spTgt spid="12084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0844"/>
                                        </p:tgtEl>
                                        <p:attrNameLst>
                                          <p:attrName>fillcolor</p:attrName>
                                        </p:attrNameLst>
                                      </p:cBhvr>
                                      <p:tavLst>
                                        <p:tav tm="0">
                                          <p:val>
                                            <p:clrVal>
                                              <a:schemeClr val="accent2"/>
                                            </p:clrVal>
                                          </p:val>
                                        </p:tav>
                                        <p:tav tm="50000">
                                          <p:val>
                                            <p:clrVal>
                                              <a:schemeClr val="hlink"/>
                                            </p:clrVal>
                                          </p:val>
                                        </p:tav>
                                      </p:tavLst>
                                    </p:anim>
                                    <p:set>
                                      <p:cBhvr>
                                        <p:cTn id="14" dur="80"/>
                                        <p:tgtEl>
                                          <p:spTgt spid="120844"/>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20845"/>
                                        </p:tgtEl>
                                        <p:attrNameLst>
                                          <p:attrName>style.visibility</p:attrName>
                                        </p:attrNameLst>
                                      </p:cBhvr>
                                      <p:to>
                                        <p:strVal val="visible"/>
                                      </p:to>
                                    </p:set>
                                    <p:anim calcmode="discrete" valueType="clr">
                                      <p:cBhvr override="childStyle">
                                        <p:cTn id="17" dur="80"/>
                                        <p:tgtEl>
                                          <p:spTgt spid="12084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20845"/>
                                        </p:tgtEl>
                                        <p:attrNameLst>
                                          <p:attrName>fillcolor</p:attrName>
                                        </p:attrNameLst>
                                      </p:cBhvr>
                                      <p:tavLst>
                                        <p:tav tm="0">
                                          <p:val>
                                            <p:clrVal>
                                              <a:schemeClr val="accent2"/>
                                            </p:clrVal>
                                          </p:val>
                                        </p:tav>
                                        <p:tav tm="50000">
                                          <p:val>
                                            <p:clrVal>
                                              <a:schemeClr val="hlink"/>
                                            </p:clrVal>
                                          </p:val>
                                        </p:tav>
                                      </p:tavLst>
                                    </p:anim>
                                    <p:set>
                                      <p:cBhvr>
                                        <p:cTn id="19" dur="80"/>
                                        <p:tgtEl>
                                          <p:spTgt spid="120845"/>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120846"/>
                                        </p:tgtEl>
                                        <p:attrNameLst>
                                          <p:attrName>style.visibility</p:attrName>
                                        </p:attrNameLst>
                                      </p:cBhvr>
                                      <p:to>
                                        <p:strVal val="visible"/>
                                      </p:to>
                                    </p:set>
                                    <p:anim calcmode="discrete" valueType="clr">
                                      <p:cBhvr override="childStyle">
                                        <p:cTn id="22" dur="80"/>
                                        <p:tgtEl>
                                          <p:spTgt spid="12084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0846"/>
                                        </p:tgtEl>
                                        <p:attrNameLst>
                                          <p:attrName>fillcolor</p:attrName>
                                        </p:attrNameLst>
                                      </p:cBhvr>
                                      <p:tavLst>
                                        <p:tav tm="0">
                                          <p:val>
                                            <p:clrVal>
                                              <a:schemeClr val="accent2"/>
                                            </p:clrVal>
                                          </p:val>
                                        </p:tav>
                                        <p:tav tm="50000">
                                          <p:val>
                                            <p:clrVal>
                                              <a:schemeClr val="hlink"/>
                                            </p:clrVal>
                                          </p:val>
                                        </p:tav>
                                      </p:tavLst>
                                    </p:anim>
                                    <p:set>
                                      <p:cBhvr>
                                        <p:cTn id="24" dur="80"/>
                                        <p:tgtEl>
                                          <p:spTgt spid="120846"/>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grpId="1" nodeType="clickEffect">
                                  <p:stCondLst>
                                    <p:cond delay="0"/>
                                  </p:stCondLst>
                                  <p:iterate type="lt">
                                    <p:tmPct val="0"/>
                                  </p:iterate>
                                  <p:childTnLst>
                                    <p:animRot by="21600000">
                                      <p:cBhvr>
                                        <p:cTn id="28" dur="2000" fill="hold"/>
                                        <p:tgtEl>
                                          <p:spTgt spid="120846"/>
                                        </p:tgtEl>
                                        <p:attrNameLst>
                                          <p:attrName>r</p:attrName>
                                        </p:attrNameLst>
                                      </p:cBhvr>
                                    </p:animRot>
                                  </p:childTnLst>
                                </p:cTn>
                              </p:par>
                            </p:childTnLst>
                          </p:cTn>
                        </p:par>
                        <p:par>
                          <p:cTn id="29" fill="hold">
                            <p:stCondLst>
                              <p:cond delay="2000"/>
                            </p:stCondLst>
                            <p:childTnLst>
                              <p:par>
                                <p:cTn id="30" presetID="23" presetClass="emph" presetSubtype="0" fill="hold" grpId="2" nodeType="afterEffect">
                                  <p:stCondLst>
                                    <p:cond delay="0"/>
                                  </p:stCondLst>
                                  <p:iterate type="lt">
                                    <p:tmPct val="0"/>
                                  </p:iterate>
                                  <p:childTnLst>
                                    <p:animClr clrSpc="hsl" dir="cw">
                                      <p:cBhvr override="childStyle">
                                        <p:cTn id="31" dur="500" fill="hold"/>
                                        <p:tgtEl>
                                          <p:spTgt spid="120846"/>
                                        </p:tgtEl>
                                        <p:attrNameLst>
                                          <p:attrName>style.color</p:attrName>
                                        </p:attrNameLst>
                                      </p:cBhvr>
                                      <p:by>
                                        <p:hsl h="10842353" s="0" l="0"/>
                                      </p:by>
                                    </p:animClr>
                                    <p:animClr clrSpc="hsl" dir="cw">
                                      <p:cBhvr>
                                        <p:cTn id="32" dur="500" fill="hold"/>
                                        <p:tgtEl>
                                          <p:spTgt spid="120846"/>
                                        </p:tgtEl>
                                        <p:attrNameLst>
                                          <p:attrName>fillcolor</p:attrName>
                                        </p:attrNameLst>
                                      </p:cBhvr>
                                      <p:by>
                                        <p:hsl h="10842353" s="0" l="0"/>
                                      </p:by>
                                    </p:animClr>
                                    <p:animClr clrSpc="hsl" dir="cw">
                                      <p:cBhvr>
                                        <p:cTn id="33" dur="500" fill="hold"/>
                                        <p:tgtEl>
                                          <p:spTgt spid="120846"/>
                                        </p:tgtEl>
                                        <p:attrNameLst>
                                          <p:attrName>stroke.color</p:attrName>
                                        </p:attrNameLst>
                                      </p:cBhvr>
                                      <p:by>
                                        <p:hsl h="10842353" s="0" l="0"/>
                                      </p:by>
                                    </p:animClr>
                                    <p:set>
                                      <p:cBhvr>
                                        <p:cTn id="34" dur="500" fill="hold"/>
                                        <p:tgtEl>
                                          <p:spTgt spid="1208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p:bldP spid="120844" grpId="0"/>
      <p:bldP spid="120845" grpId="0"/>
      <p:bldP spid="120846" grpId="0"/>
      <p:bldP spid="120846" grpId="1"/>
      <p:bldP spid="120846"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ext Box 4"/>
          <p:cNvSpPr txBox="1">
            <a:spLocks noChangeArrowheads="1"/>
          </p:cNvSpPr>
          <p:nvPr/>
        </p:nvSpPr>
        <p:spPr bwMode="auto">
          <a:xfrm>
            <a:off x="1371600" y="1371600"/>
            <a:ext cx="7543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i="1">
                <a:solidFill>
                  <a:srgbClr val="0000FF"/>
                </a:solidFill>
              </a:rPr>
              <a:t>Biểu hiện triệu chứng thiếu kali của cây là</a:t>
            </a:r>
          </a:p>
        </p:txBody>
      </p:sp>
      <p:sp>
        <p:nvSpPr>
          <p:cNvPr id="121868" name="Text Box 12"/>
          <p:cNvSpPr txBox="1">
            <a:spLocks noChangeArrowheads="1"/>
          </p:cNvSpPr>
          <p:nvPr/>
        </p:nvSpPr>
        <p:spPr bwMode="auto">
          <a:xfrm>
            <a:off x="1828800" y="25146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solidFill>
                  <a:srgbClr val="0000FF"/>
                </a:solidFill>
              </a:rPr>
              <a:t>A. Lá màu vàng nhạt, mép lá màu đỏ và nhiều chấm đỏ ở mặt lá. </a:t>
            </a:r>
          </a:p>
        </p:txBody>
      </p:sp>
      <p:sp>
        <p:nvSpPr>
          <p:cNvPr id="121869" name="Text Box 13"/>
          <p:cNvSpPr txBox="1">
            <a:spLocks noChangeArrowheads="1"/>
          </p:cNvSpPr>
          <p:nvPr/>
        </p:nvSpPr>
        <p:spPr bwMode="auto">
          <a:xfrm>
            <a:off x="1828800" y="34290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solidFill>
                  <a:srgbClr val="0000FF"/>
                </a:solidFill>
              </a:rPr>
              <a:t>B. Sinh trưởng bị còi cọc, lá có màu vàng. </a:t>
            </a:r>
          </a:p>
        </p:txBody>
      </p:sp>
      <p:sp>
        <p:nvSpPr>
          <p:cNvPr id="121870" name="Text Box 14"/>
          <p:cNvSpPr txBox="1">
            <a:spLocks noChangeArrowheads="1"/>
          </p:cNvSpPr>
          <p:nvPr/>
        </p:nvSpPr>
        <p:spPr bwMode="auto">
          <a:xfrm>
            <a:off x="1828800" y="4038600"/>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solidFill>
                  <a:srgbClr val="0000FF"/>
                </a:solidFill>
              </a:rPr>
              <a:t>C. lá mới có màu vàng, sinh trưởng rễ bị tiêu giảm. </a:t>
            </a:r>
          </a:p>
        </p:txBody>
      </p:sp>
      <p:sp>
        <p:nvSpPr>
          <p:cNvPr id="121871" name="Text Box 15"/>
          <p:cNvSpPr txBox="1">
            <a:spLocks noChangeArrowheads="1"/>
          </p:cNvSpPr>
          <p:nvPr/>
        </p:nvSpPr>
        <p:spPr bwMode="auto">
          <a:xfrm>
            <a:off x="1828800" y="50292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solidFill>
                  <a:srgbClr val="0000FF"/>
                </a:solidFill>
              </a:rPr>
              <a:t>D. lá nhỏ có màu lục đậm, màu của thân không bình thường, sinh trưởng rễ bị tiêu giảm. </a:t>
            </a:r>
          </a:p>
        </p:txBody>
      </p:sp>
      <p:graphicFrame>
        <p:nvGraphicFramePr>
          <p:cNvPr id="2" name="Object 1"/>
          <p:cNvGraphicFramePr>
            <a:graphicFrameLocks noChangeAspect="1"/>
          </p:cNvGraphicFramePr>
          <p:nvPr/>
        </p:nvGraphicFramePr>
        <p:xfrm>
          <a:off x="79375" y="30163"/>
          <a:ext cx="1277938" cy="1276350"/>
        </p:xfrm>
        <a:graphic>
          <a:graphicData uri="http://schemas.openxmlformats.org/presentationml/2006/ole">
            <mc:AlternateContent xmlns:mc="http://schemas.openxmlformats.org/markup-compatibility/2006">
              <mc:Choice xmlns:v="urn:schemas-microsoft-com:vml" Requires="v">
                <p:oleObj spid="_x0000_s18438" name="Clip" r:id="rId3" imgW="1278255" imgH="1273810" progId="MS_ClipArt_Gallery.2">
                  <p:embed/>
                </p:oleObj>
              </mc:Choice>
              <mc:Fallback>
                <p:oleObj name="Clip" r:id="rId3" imgW="1278255" imgH="1273810" progId="MS_ClipArt_Gallery.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30163"/>
                        <a:ext cx="1277938"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 name="Picture 5" descr="BAR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300" y="5973763"/>
            <a:ext cx="66294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3d butterfly"/>
          <p:cNvPicPr>
            <a:picLocks noChangeAspect="1" noChangeArrowheads="1" noCrop="1"/>
          </p:cNvPicPr>
          <p:nvPr/>
        </p:nvPicPr>
        <p:blipFill>
          <a:blip r:embed="rId6"/>
          <a:srcRect/>
          <a:stretch>
            <a:fillRect/>
          </a:stretch>
        </p:blipFill>
        <p:spPr bwMode="auto">
          <a:xfrm flipH="1">
            <a:off x="1524000" y="-116104"/>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3d butterfly"/>
          <p:cNvPicPr>
            <a:picLocks noChangeAspect="1" noChangeArrowheads="1" noCrop="1"/>
          </p:cNvPicPr>
          <p:nvPr/>
        </p:nvPicPr>
        <p:blipFill>
          <a:blip r:embed="rId6"/>
          <a:srcRect/>
          <a:stretch>
            <a:fillRect/>
          </a:stretch>
        </p:blipFill>
        <p:spPr bwMode="auto">
          <a:xfrm flipH="1">
            <a:off x="228600" y="6199909"/>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3d butterfly"/>
          <p:cNvPicPr>
            <a:picLocks noChangeAspect="1" noChangeArrowheads="1" noCrop="1"/>
          </p:cNvPicPr>
          <p:nvPr/>
        </p:nvPicPr>
        <p:blipFill>
          <a:blip r:embed="rId6"/>
          <a:srcRect/>
          <a:stretch>
            <a:fillRect/>
          </a:stretch>
        </p:blipFill>
        <p:spPr bwMode="auto">
          <a:xfrm>
            <a:off x="4700011" y="-29657"/>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3d butterfly"/>
          <p:cNvPicPr>
            <a:picLocks noChangeAspect="1" noChangeArrowheads="1" noCrop="1"/>
          </p:cNvPicPr>
          <p:nvPr/>
        </p:nvPicPr>
        <p:blipFill>
          <a:blip r:embed="rId6"/>
          <a:srcRect/>
          <a:stretch>
            <a:fillRect/>
          </a:stretch>
        </p:blipFill>
        <p:spPr bwMode="auto">
          <a:xfrm>
            <a:off x="8305800" y="5949230"/>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3d butterfly"/>
          <p:cNvPicPr>
            <a:picLocks noChangeAspect="1" noChangeArrowheads="1" noCrop="1"/>
          </p:cNvPicPr>
          <p:nvPr/>
        </p:nvPicPr>
        <p:blipFill>
          <a:blip r:embed="rId6"/>
          <a:srcRect/>
          <a:stretch>
            <a:fillRect/>
          </a:stretch>
        </p:blipFill>
        <p:spPr bwMode="auto">
          <a:xfrm>
            <a:off x="8534400" y="-39904"/>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21860"/>
                                        </p:tgtEl>
                                        <p:attrNameLst>
                                          <p:attrName>style.visibility</p:attrName>
                                        </p:attrNameLst>
                                      </p:cBhvr>
                                      <p:to>
                                        <p:strVal val="visible"/>
                                      </p:to>
                                    </p:set>
                                    <p:anim calcmode="discrete" valueType="clr">
                                      <p:cBhvr override="childStyle">
                                        <p:cTn id="7" dur="80"/>
                                        <p:tgtEl>
                                          <p:spTgt spid="1218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1860"/>
                                        </p:tgtEl>
                                        <p:attrNameLst>
                                          <p:attrName>fillcolor</p:attrName>
                                        </p:attrNameLst>
                                      </p:cBhvr>
                                      <p:tavLst>
                                        <p:tav tm="0">
                                          <p:val>
                                            <p:clrVal>
                                              <a:schemeClr val="accent2"/>
                                            </p:clrVal>
                                          </p:val>
                                        </p:tav>
                                        <p:tav tm="50000">
                                          <p:val>
                                            <p:clrVal>
                                              <a:schemeClr val="hlink"/>
                                            </p:clrVal>
                                          </p:val>
                                        </p:tav>
                                      </p:tavLst>
                                    </p:anim>
                                    <p:set>
                                      <p:cBhvr>
                                        <p:cTn id="9" dur="80"/>
                                        <p:tgtEl>
                                          <p:spTgt spid="121860"/>
                                        </p:tgtEl>
                                        <p:attrNameLst>
                                          <p:attrName>fill.type</p:attrName>
                                        </p:attrNameLst>
                                      </p:cBhvr>
                                      <p:to>
                                        <p:strVal val="solid"/>
                                      </p:to>
                                    </p:set>
                                  </p:childTnLst>
                                </p:cTn>
                              </p:par>
                            </p:childTnLst>
                          </p:cTn>
                        </p:par>
                        <p:par>
                          <p:cTn id="10" fill="hold">
                            <p:stCondLst>
                              <p:cond delay="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21868"/>
                                        </p:tgtEl>
                                        <p:attrNameLst>
                                          <p:attrName>style.visibility</p:attrName>
                                        </p:attrNameLst>
                                      </p:cBhvr>
                                      <p:to>
                                        <p:strVal val="visible"/>
                                      </p:to>
                                    </p:set>
                                    <p:anim calcmode="discrete" valueType="clr">
                                      <p:cBhvr override="childStyle">
                                        <p:cTn id="13" dur="80"/>
                                        <p:tgtEl>
                                          <p:spTgt spid="12186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1868"/>
                                        </p:tgtEl>
                                        <p:attrNameLst>
                                          <p:attrName>fillcolor</p:attrName>
                                        </p:attrNameLst>
                                      </p:cBhvr>
                                      <p:tavLst>
                                        <p:tav tm="0">
                                          <p:val>
                                            <p:clrVal>
                                              <a:schemeClr val="accent2"/>
                                            </p:clrVal>
                                          </p:val>
                                        </p:tav>
                                        <p:tav tm="50000">
                                          <p:val>
                                            <p:clrVal>
                                              <a:schemeClr val="hlink"/>
                                            </p:clrVal>
                                          </p:val>
                                        </p:tav>
                                      </p:tavLst>
                                    </p:anim>
                                    <p:set>
                                      <p:cBhvr>
                                        <p:cTn id="15" dur="80"/>
                                        <p:tgtEl>
                                          <p:spTgt spid="121868"/>
                                        </p:tgtEl>
                                        <p:attrNameLst>
                                          <p:attrName>fill.type</p:attrName>
                                        </p:attrNameLst>
                                      </p:cBhvr>
                                      <p:to>
                                        <p:strVal val="solid"/>
                                      </p:to>
                                    </p:set>
                                  </p:childTnLst>
                                </p:cTn>
                              </p:par>
                            </p:childTnLst>
                          </p:cTn>
                        </p:par>
                        <p:par>
                          <p:cTn id="16" fill="hold">
                            <p:stCondLst>
                              <p:cond delay="2519"/>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21869"/>
                                        </p:tgtEl>
                                        <p:attrNameLst>
                                          <p:attrName>style.visibility</p:attrName>
                                        </p:attrNameLst>
                                      </p:cBhvr>
                                      <p:to>
                                        <p:strVal val="visible"/>
                                      </p:to>
                                    </p:set>
                                    <p:anim calcmode="discrete" valueType="clr">
                                      <p:cBhvr override="childStyle">
                                        <p:cTn id="19" dur="80"/>
                                        <p:tgtEl>
                                          <p:spTgt spid="12186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1869"/>
                                        </p:tgtEl>
                                        <p:attrNameLst>
                                          <p:attrName>fillcolor</p:attrName>
                                        </p:attrNameLst>
                                      </p:cBhvr>
                                      <p:tavLst>
                                        <p:tav tm="0">
                                          <p:val>
                                            <p:clrVal>
                                              <a:schemeClr val="accent2"/>
                                            </p:clrVal>
                                          </p:val>
                                        </p:tav>
                                        <p:tav tm="50000">
                                          <p:val>
                                            <p:clrVal>
                                              <a:schemeClr val="hlink"/>
                                            </p:clrVal>
                                          </p:val>
                                        </p:tav>
                                      </p:tavLst>
                                    </p:anim>
                                    <p:set>
                                      <p:cBhvr>
                                        <p:cTn id="21" dur="80"/>
                                        <p:tgtEl>
                                          <p:spTgt spid="121869"/>
                                        </p:tgtEl>
                                        <p:attrNameLst>
                                          <p:attrName>fill.type</p:attrName>
                                        </p:attrNameLst>
                                      </p:cBhvr>
                                      <p:to>
                                        <p:strVal val="solid"/>
                                      </p:to>
                                    </p:set>
                                  </p:childTnLst>
                                </p:cTn>
                              </p:par>
                            </p:childTnLst>
                          </p:cTn>
                        </p:par>
                        <p:par>
                          <p:cTn id="22" fill="hold">
                            <p:stCondLst>
                              <p:cond delay="4279"/>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21870"/>
                                        </p:tgtEl>
                                        <p:attrNameLst>
                                          <p:attrName>style.visibility</p:attrName>
                                        </p:attrNameLst>
                                      </p:cBhvr>
                                      <p:to>
                                        <p:strVal val="visible"/>
                                      </p:to>
                                    </p:set>
                                    <p:anim calcmode="discrete" valueType="clr">
                                      <p:cBhvr override="childStyle">
                                        <p:cTn id="25" dur="80"/>
                                        <p:tgtEl>
                                          <p:spTgt spid="121870"/>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21870"/>
                                        </p:tgtEl>
                                        <p:attrNameLst>
                                          <p:attrName>fillcolor</p:attrName>
                                        </p:attrNameLst>
                                      </p:cBhvr>
                                      <p:tavLst>
                                        <p:tav tm="0">
                                          <p:val>
                                            <p:clrVal>
                                              <a:schemeClr val="accent2"/>
                                            </p:clrVal>
                                          </p:val>
                                        </p:tav>
                                        <p:tav tm="50000">
                                          <p:val>
                                            <p:clrVal>
                                              <a:schemeClr val="hlink"/>
                                            </p:clrVal>
                                          </p:val>
                                        </p:tav>
                                      </p:tavLst>
                                    </p:anim>
                                    <p:set>
                                      <p:cBhvr>
                                        <p:cTn id="27" dur="80"/>
                                        <p:tgtEl>
                                          <p:spTgt spid="121870"/>
                                        </p:tgtEl>
                                        <p:attrNameLst>
                                          <p:attrName>fill.type</p:attrName>
                                        </p:attrNameLst>
                                      </p:cBhvr>
                                      <p:to>
                                        <p:strVal val="solid"/>
                                      </p:to>
                                    </p:set>
                                  </p:childTnLst>
                                </p:cTn>
                              </p:par>
                            </p:childTnLst>
                          </p:cTn>
                        </p:par>
                        <p:par>
                          <p:cTn id="28" fill="hold">
                            <p:stCondLst>
                              <p:cond delay="6399"/>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21871"/>
                                        </p:tgtEl>
                                        <p:attrNameLst>
                                          <p:attrName>style.visibility</p:attrName>
                                        </p:attrNameLst>
                                      </p:cBhvr>
                                      <p:to>
                                        <p:strVal val="visible"/>
                                      </p:to>
                                    </p:set>
                                    <p:anim calcmode="discrete" valueType="clr">
                                      <p:cBhvr override="childStyle">
                                        <p:cTn id="31" dur="80"/>
                                        <p:tgtEl>
                                          <p:spTgt spid="121871"/>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21871"/>
                                        </p:tgtEl>
                                        <p:attrNameLst>
                                          <p:attrName>fillcolor</p:attrName>
                                        </p:attrNameLst>
                                      </p:cBhvr>
                                      <p:tavLst>
                                        <p:tav tm="0">
                                          <p:val>
                                            <p:clrVal>
                                              <a:schemeClr val="accent2"/>
                                            </p:clrVal>
                                          </p:val>
                                        </p:tav>
                                        <p:tav tm="50000">
                                          <p:val>
                                            <p:clrVal>
                                              <a:schemeClr val="hlink"/>
                                            </p:clrVal>
                                          </p:val>
                                        </p:tav>
                                      </p:tavLst>
                                    </p:anim>
                                    <p:set>
                                      <p:cBhvr>
                                        <p:cTn id="33" dur="80"/>
                                        <p:tgtEl>
                                          <p:spTgt spid="121871"/>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19" presetClass="emph" presetSubtype="0" fill="hold" grpId="1" nodeType="clickEffect">
                                  <p:stCondLst>
                                    <p:cond delay="0"/>
                                  </p:stCondLst>
                                  <p:iterate type="lt">
                                    <p:tmPct val="0"/>
                                  </p:iterate>
                                  <p:childTnLst>
                                    <p:animClr clrSpc="rgb" dir="cw">
                                      <p:cBhvr override="childStyle">
                                        <p:cTn id="37" dur="500" fill="hold"/>
                                        <p:tgtEl>
                                          <p:spTgt spid="121868"/>
                                        </p:tgtEl>
                                        <p:attrNameLst>
                                          <p:attrName>style.color</p:attrName>
                                        </p:attrNameLst>
                                      </p:cBhvr>
                                      <p:to>
                                        <a:schemeClr val="accent2"/>
                                      </p:to>
                                    </p:animClr>
                                    <p:animClr clrSpc="rgb" dir="cw">
                                      <p:cBhvr>
                                        <p:cTn id="38" dur="500" fill="hold"/>
                                        <p:tgtEl>
                                          <p:spTgt spid="121868"/>
                                        </p:tgtEl>
                                        <p:attrNameLst>
                                          <p:attrName>fillcolor</p:attrName>
                                        </p:attrNameLst>
                                      </p:cBhvr>
                                      <p:to>
                                        <a:schemeClr val="accent2"/>
                                      </p:to>
                                    </p:animClr>
                                    <p:set>
                                      <p:cBhvr>
                                        <p:cTn id="39" dur="500" fill="hold"/>
                                        <p:tgtEl>
                                          <p:spTgt spid="121868"/>
                                        </p:tgtEl>
                                        <p:attrNameLst>
                                          <p:attrName>fill.type</p:attrName>
                                        </p:attrNameLst>
                                      </p:cBhvr>
                                      <p:to>
                                        <p:strVal val="solid"/>
                                      </p:to>
                                    </p:set>
                                    <p:set>
                                      <p:cBhvr>
                                        <p:cTn id="40" dur="500" fill="hold"/>
                                        <p:tgtEl>
                                          <p:spTgt spid="12186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P spid="121868" grpId="0"/>
      <p:bldP spid="121868" grpId="1"/>
      <p:bldP spid="121869" grpId="0"/>
      <p:bldP spid="121870" grpId="0"/>
      <p:bldP spid="1218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Text Box 4"/>
          <p:cNvSpPr txBox="1">
            <a:spLocks noChangeArrowheads="1"/>
          </p:cNvSpPr>
          <p:nvPr/>
        </p:nvSpPr>
        <p:spPr bwMode="auto">
          <a:xfrm>
            <a:off x="1371600" y="1371600"/>
            <a:ext cx="7543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i="1">
                <a:solidFill>
                  <a:srgbClr val="0000FF"/>
                </a:solidFill>
              </a:rPr>
              <a:t>Cây bình thường có lá xanh, do thiếu dinh dưỡng cây bị vàng lá. Đưa vào gốc hoặc phun lên lá chất nào trong bốn chất cho dưới đây để lá cây xanh lại?</a:t>
            </a:r>
            <a:r>
              <a:rPr lang="en-US" sz="2800">
                <a:solidFill>
                  <a:srgbClr val="0000FF"/>
                </a:solidFill>
              </a:rPr>
              <a:t> </a:t>
            </a:r>
          </a:p>
        </p:txBody>
      </p:sp>
      <p:sp>
        <p:nvSpPr>
          <p:cNvPr id="126988" name="Text Box 12"/>
          <p:cNvSpPr txBox="1">
            <a:spLocks noChangeArrowheads="1"/>
          </p:cNvSpPr>
          <p:nvPr/>
        </p:nvSpPr>
        <p:spPr bwMode="auto">
          <a:xfrm>
            <a:off x="1828800" y="3200400"/>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a:solidFill>
                  <a:srgbClr val="0000FF"/>
                </a:solidFill>
              </a:rPr>
              <a:t>A. Ca</a:t>
            </a:r>
            <a:r>
              <a:rPr lang="en-US" sz="3200" baseline="30000">
                <a:solidFill>
                  <a:srgbClr val="0000FF"/>
                </a:solidFill>
              </a:rPr>
              <a:t>2+</a:t>
            </a:r>
            <a:r>
              <a:rPr lang="en-US" sz="2400">
                <a:solidFill>
                  <a:srgbClr val="0000FF"/>
                </a:solidFill>
              </a:rPr>
              <a:t> </a:t>
            </a:r>
          </a:p>
        </p:txBody>
      </p:sp>
      <p:sp>
        <p:nvSpPr>
          <p:cNvPr id="126994" name="Text Box 18"/>
          <p:cNvSpPr txBox="1">
            <a:spLocks noChangeArrowheads="1"/>
          </p:cNvSpPr>
          <p:nvPr/>
        </p:nvSpPr>
        <p:spPr bwMode="auto">
          <a:xfrm>
            <a:off x="1828800" y="3962400"/>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a:solidFill>
                  <a:srgbClr val="0000FF"/>
                </a:solidFill>
              </a:rPr>
              <a:t>B. Cu</a:t>
            </a:r>
            <a:r>
              <a:rPr lang="en-US" sz="3200" baseline="30000">
                <a:solidFill>
                  <a:srgbClr val="0000FF"/>
                </a:solidFill>
              </a:rPr>
              <a:t>2+</a:t>
            </a:r>
            <a:r>
              <a:rPr lang="en-US" sz="2400">
                <a:solidFill>
                  <a:srgbClr val="0000FF"/>
                </a:solidFill>
              </a:rPr>
              <a:t> </a:t>
            </a:r>
          </a:p>
        </p:txBody>
      </p:sp>
      <p:sp>
        <p:nvSpPr>
          <p:cNvPr id="126995" name="Text Box 19"/>
          <p:cNvSpPr txBox="1">
            <a:spLocks noChangeArrowheads="1"/>
          </p:cNvSpPr>
          <p:nvPr/>
        </p:nvSpPr>
        <p:spPr bwMode="auto">
          <a:xfrm>
            <a:off x="1828800" y="4724400"/>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a:solidFill>
                  <a:srgbClr val="0000FF"/>
                </a:solidFill>
              </a:rPr>
              <a:t>C. Mg</a:t>
            </a:r>
            <a:r>
              <a:rPr lang="en-US" sz="3200" baseline="30000">
                <a:solidFill>
                  <a:srgbClr val="0000FF"/>
                </a:solidFill>
              </a:rPr>
              <a:t>2+</a:t>
            </a:r>
            <a:r>
              <a:rPr lang="en-US" sz="2400">
                <a:solidFill>
                  <a:srgbClr val="0000FF"/>
                </a:solidFill>
              </a:rPr>
              <a:t> </a:t>
            </a:r>
          </a:p>
        </p:txBody>
      </p:sp>
      <p:sp>
        <p:nvSpPr>
          <p:cNvPr id="126996" name="Text Box 20"/>
          <p:cNvSpPr txBox="1">
            <a:spLocks noChangeArrowheads="1"/>
          </p:cNvSpPr>
          <p:nvPr/>
        </p:nvSpPr>
        <p:spPr bwMode="auto">
          <a:xfrm>
            <a:off x="1828800" y="5562600"/>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200">
                <a:solidFill>
                  <a:srgbClr val="0000FF"/>
                </a:solidFill>
              </a:rPr>
              <a:t>D. K</a:t>
            </a:r>
            <a:r>
              <a:rPr lang="en-US" sz="3200" baseline="30000">
                <a:solidFill>
                  <a:srgbClr val="0000FF"/>
                </a:solidFill>
              </a:rPr>
              <a:t>+</a:t>
            </a:r>
            <a:r>
              <a:rPr lang="en-US" sz="2400">
                <a:solidFill>
                  <a:srgbClr val="0000FF"/>
                </a:solidFill>
              </a:rPr>
              <a:t> </a:t>
            </a:r>
          </a:p>
        </p:txBody>
      </p:sp>
      <p:graphicFrame>
        <p:nvGraphicFramePr>
          <p:cNvPr id="2" name="Object 1"/>
          <p:cNvGraphicFramePr>
            <a:graphicFrameLocks noChangeAspect="1"/>
          </p:cNvGraphicFramePr>
          <p:nvPr/>
        </p:nvGraphicFramePr>
        <p:xfrm>
          <a:off x="79375" y="30163"/>
          <a:ext cx="1277938" cy="1276350"/>
        </p:xfrm>
        <a:graphic>
          <a:graphicData uri="http://schemas.openxmlformats.org/presentationml/2006/ole">
            <mc:AlternateContent xmlns:mc="http://schemas.openxmlformats.org/markup-compatibility/2006">
              <mc:Choice xmlns:v="urn:schemas-microsoft-com:vml" Requires="v">
                <p:oleObj spid="_x0000_s19462" name="Clip" r:id="rId3" imgW="1278255" imgH="1273810" progId="MS_ClipArt_Gallery.2">
                  <p:embed/>
                </p:oleObj>
              </mc:Choice>
              <mc:Fallback>
                <p:oleObj name="Clip" r:id="rId3" imgW="1278255" imgH="1273810" progId="MS_ClipArt_Gallery.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30163"/>
                        <a:ext cx="1277938"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 name="Picture 5" descr="BAR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300" y="5973763"/>
            <a:ext cx="66294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3d butterfly"/>
          <p:cNvPicPr>
            <a:picLocks noChangeAspect="1" noChangeArrowheads="1" noCrop="1"/>
          </p:cNvPicPr>
          <p:nvPr/>
        </p:nvPicPr>
        <p:blipFill>
          <a:blip r:embed="rId6"/>
          <a:srcRect/>
          <a:stretch>
            <a:fillRect/>
          </a:stretch>
        </p:blipFill>
        <p:spPr bwMode="auto">
          <a:xfrm>
            <a:off x="4700011" y="-29657"/>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3d butterfly"/>
          <p:cNvPicPr>
            <a:picLocks noChangeAspect="1" noChangeArrowheads="1" noCrop="1"/>
          </p:cNvPicPr>
          <p:nvPr/>
        </p:nvPicPr>
        <p:blipFill>
          <a:blip r:embed="rId6"/>
          <a:srcRect/>
          <a:stretch>
            <a:fillRect/>
          </a:stretch>
        </p:blipFill>
        <p:spPr bwMode="auto">
          <a:xfrm>
            <a:off x="8001000" y="6156398"/>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3d butterfly"/>
          <p:cNvPicPr>
            <a:picLocks noChangeAspect="1" noChangeArrowheads="1" noCrop="1"/>
          </p:cNvPicPr>
          <p:nvPr/>
        </p:nvPicPr>
        <p:blipFill>
          <a:blip r:embed="rId6"/>
          <a:srcRect/>
          <a:stretch>
            <a:fillRect/>
          </a:stretch>
        </p:blipFill>
        <p:spPr bwMode="auto">
          <a:xfrm>
            <a:off x="8305800" y="47915"/>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3d butterfly"/>
          <p:cNvPicPr>
            <a:picLocks noChangeAspect="1" noChangeArrowheads="1" noCrop="1"/>
          </p:cNvPicPr>
          <p:nvPr/>
        </p:nvPicPr>
        <p:blipFill>
          <a:blip r:embed="rId6"/>
          <a:srcRect/>
          <a:stretch>
            <a:fillRect/>
          </a:stretch>
        </p:blipFill>
        <p:spPr bwMode="auto">
          <a:xfrm flipH="1">
            <a:off x="1524000" y="-116104"/>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3d butterfly"/>
          <p:cNvPicPr>
            <a:picLocks noChangeAspect="1" noChangeArrowheads="1" noCrop="1"/>
          </p:cNvPicPr>
          <p:nvPr/>
        </p:nvPicPr>
        <p:blipFill>
          <a:blip r:embed="rId6"/>
          <a:srcRect/>
          <a:stretch>
            <a:fillRect/>
          </a:stretch>
        </p:blipFill>
        <p:spPr bwMode="auto">
          <a:xfrm flipH="1">
            <a:off x="228600" y="5709443"/>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6980"/>
                                        </p:tgtEl>
                                        <p:attrNameLst>
                                          <p:attrName>style.visibility</p:attrName>
                                        </p:attrNameLst>
                                      </p:cBhvr>
                                      <p:to>
                                        <p:strVal val="visible"/>
                                      </p:to>
                                    </p:set>
                                    <p:anim calcmode="discrete" valueType="clr">
                                      <p:cBhvr override="childStyle">
                                        <p:cTn id="7" dur="80"/>
                                        <p:tgtEl>
                                          <p:spTgt spid="1269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6980"/>
                                        </p:tgtEl>
                                        <p:attrNameLst>
                                          <p:attrName>fillcolor</p:attrName>
                                        </p:attrNameLst>
                                      </p:cBhvr>
                                      <p:tavLst>
                                        <p:tav tm="0">
                                          <p:val>
                                            <p:clrVal>
                                              <a:schemeClr val="accent2"/>
                                            </p:clrVal>
                                          </p:val>
                                        </p:tav>
                                        <p:tav tm="50000">
                                          <p:val>
                                            <p:clrVal>
                                              <a:schemeClr val="hlink"/>
                                            </p:clrVal>
                                          </p:val>
                                        </p:tav>
                                      </p:tavLst>
                                    </p:anim>
                                    <p:set>
                                      <p:cBhvr>
                                        <p:cTn id="9" dur="80"/>
                                        <p:tgtEl>
                                          <p:spTgt spid="12698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6988"/>
                                        </p:tgtEl>
                                        <p:attrNameLst>
                                          <p:attrName>style.visibility</p:attrName>
                                        </p:attrNameLst>
                                      </p:cBhvr>
                                      <p:to>
                                        <p:strVal val="visible"/>
                                      </p:to>
                                    </p:set>
                                    <p:anim calcmode="discrete" valueType="clr">
                                      <p:cBhvr override="childStyle">
                                        <p:cTn id="14" dur="80"/>
                                        <p:tgtEl>
                                          <p:spTgt spid="12698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6988"/>
                                        </p:tgtEl>
                                        <p:attrNameLst>
                                          <p:attrName>fillcolor</p:attrName>
                                        </p:attrNameLst>
                                      </p:cBhvr>
                                      <p:tavLst>
                                        <p:tav tm="0">
                                          <p:val>
                                            <p:clrVal>
                                              <a:schemeClr val="accent2"/>
                                            </p:clrVal>
                                          </p:val>
                                        </p:tav>
                                        <p:tav tm="50000">
                                          <p:val>
                                            <p:clrVal>
                                              <a:schemeClr val="hlink"/>
                                            </p:clrVal>
                                          </p:val>
                                        </p:tav>
                                      </p:tavLst>
                                    </p:anim>
                                    <p:set>
                                      <p:cBhvr>
                                        <p:cTn id="16" dur="80"/>
                                        <p:tgtEl>
                                          <p:spTgt spid="12698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6994"/>
                                        </p:tgtEl>
                                        <p:attrNameLst>
                                          <p:attrName>style.visibility</p:attrName>
                                        </p:attrNameLst>
                                      </p:cBhvr>
                                      <p:to>
                                        <p:strVal val="visible"/>
                                      </p:to>
                                    </p:set>
                                    <p:anim calcmode="discrete" valueType="clr">
                                      <p:cBhvr override="childStyle">
                                        <p:cTn id="21" dur="80"/>
                                        <p:tgtEl>
                                          <p:spTgt spid="12699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6994"/>
                                        </p:tgtEl>
                                        <p:attrNameLst>
                                          <p:attrName>fillcolor</p:attrName>
                                        </p:attrNameLst>
                                      </p:cBhvr>
                                      <p:tavLst>
                                        <p:tav tm="0">
                                          <p:val>
                                            <p:clrVal>
                                              <a:schemeClr val="accent2"/>
                                            </p:clrVal>
                                          </p:val>
                                        </p:tav>
                                        <p:tav tm="50000">
                                          <p:val>
                                            <p:clrVal>
                                              <a:schemeClr val="hlink"/>
                                            </p:clrVal>
                                          </p:val>
                                        </p:tav>
                                      </p:tavLst>
                                    </p:anim>
                                    <p:set>
                                      <p:cBhvr>
                                        <p:cTn id="23" dur="80"/>
                                        <p:tgtEl>
                                          <p:spTgt spid="12699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6995"/>
                                        </p:tgtEl>
                                        <p:attrNameLst>
                                          <p:attrName>style.visibility</p:attrName>
                                        </p:attrNameLst>
                                      </p:cBhvr>
                                      <p:to>
                                        <p:strVal val="visible"/>
                                      </p:to>
                                    </p:set>
                                    <p:anim calcmode="discrete" valueType="clr">
                                      <p:cBhvr override="childStyle">
                                        <p:cTn id="28" dur="80"/>
                                        <p:tgtEl>
                                          <p:spTgt spid="12699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6995"/>
                                        </p:tgtEl>
                                        <p:attrNameLst>
                                          <p:attrName>fillcolor</p:attrName>
                                        </p:attrNameLst>
                                      </p:cBhvr>
                                      <p:tavLst>
                                        <p:tav tm="0">
                                          <p:val>
                                            <p:clrVal>
                                              <a:schemeClr val="accent2"/>
                                            </p:clrVal>
                                          </p:val>
                                        </p:tav>
                                        <p:tav tm="50000">
                                          <p:val>
                                            <p:clrVal>
                                              <a:schemeClr val="hlink"/>
                                            </p:clrVal>
                                          </p:val>
                                        </p:tav>
                                      </p:tavLst>
                                    </p:anim>
                                    <p:set>
                                      <p:cBhvr>
                                        <p:cTn id="30" dur="80"/>
                                        <p:tgtEl>
                                          <p:spTgt spid="126995"/>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26996"/>
                                        </p:tgtEl>
                                        <p:attrNameLst>
                                          <p:attrName>style.visibility</p:attrName>
                                        </p:attrNameLst>
                                      </p:cBhvr>
                                      <p:to>
                                        <p:strVal val="visible"/>
                                      </p:to>
                                    </p:set>
                                    <p:anim calcmode="discrete" valueType="clr">
                                      <p:cBhvr override="childStyle">
                                        <p:cTn id="35" dur="80"/>
                                        <p:tgtEl>
                                          <p:spTgt spid="126996"/>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26996"/>
                                        </p:tgtEl>
                                        <p:attrNameLst>
                                          <p:attrName>fillcolor</p:attrName>
                                        </p:attrNameLst>
                                      </p:cBhvr>
                                      <p:tavLst>
                                        <p:tav tm="0">
                                          <p:val>
                                            <p:clrVal>
                                              <a:schemeClr val="accent2"/>
                                            </p:clrVal>
                                          </p:val>
                                        </p:tav>
                                        <p:tav tm="50000">
                                          <p:val>
                                            <p:clrVal>
                                              <a:schemeClr val="hlink"/>
                                            </p:clrVal>
                                          </p:val>
                                        </p:tav>
                                      </p:tavLst>
                                    </p:anim>
                                    <p:set>
                                      <p:cBhvr>
                                        <p:cTn id="37" dur="80"/>
                                        <p:tgtEl>
                                          <p:spTgt spid="126996"/>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33" presetClass="emph" presetSubtype="0" fill="remove" grpId="1" nodeType="clickEffect">
                                  <p:stCondLst>
                                    <p:cond delay="0"/>
                                  </p:stCondLst>
                                  <p:iterate type="lt">
                                    <p:tmPct val="0"/>
                                  </p:iterate>
                                  <p:childTnLst>
                                    <p:animClr clrSpc="rgb" dir="cw">
                                      <p:cBhvr override="childStyle">
                                        <p:cTn id="41" dur="1500" accel="50000" autoRev="1" fill="hold" tmFilter="0, 0; .33333, 1; 1, 1">
                                          <p:stCondLst>
                                            <p:cond delay="0"/>
                                          </p:stCondLst>
                                        </p:cTn>
                                        <p:tgtEl>
                                          <p:spTgt spid="126995"/>
                                        </p:tgtEl>
                                        <p:attrNameLst>
                                          <p:attrName>style.color</p:attrName>
                                        </p:attrNameLst>
                                      </p:cBhvr>
                                      <p:to>
                                        <a:schemeClr val="accent2"/>
                                      </p:to>
                                    </p:animClr>
                                    <p:animClr clrSpc="rgb" dir="cw">
                                      <p:cBhvr>
                                        <p:cTn id="42" dur="1500" accel="50000" autoRev="1" fill="hold" tmFilter="0, 0; .33333, 1; 1, 1">
                                          <p:stCondLst>
                                            <p:cond delay="0"/>
                                          </p:stCondLst>
                                        </p:cTn>
                                        <p:tgtEl>
                                          <p:spTgt spid="126995"/>
                                        </p:tgtEl>
                                        <p:attrNameLst>
                                          <p:attrName>fillcolor</p:attrName>
                                        </p:attrNameLst>
                                      </p:cBhvr>
                                      <p:to>
                                        <a:schemeClr val="accent2"/>
                                      </p:to>
                                    </p:animClr>
                                    <p:set>
                                      <p:cBhvr>
                                        <p:cTn id="43" dur="3000" fill="hold"/>
                                        <p:tgtEl>
                                          <p:spTgt spid="126995"/>
                                        </p:tgtEl>
                                        <p:attrNameLst>
                                          <p:attrName>fill.type</p:attrName>
                                        </p:attrNameLst>
                                      </p:cBhvr>
                                      <p:to>
                                        <p:strVal val="solid"/>
                                      </p:to>
                                    </p:set>
                                    <p:set>
                                      <p:cBhvr>
                                        <p:cTn id="44" dur="3000" fill="hold"/>
                                        <p:tgtEl>
                                          <p:spTgt spid="126995"/>
                                        </p:tgtEl>
                                        <p:attrNameLst>
                                          <p:attrName>fill.on</p:attrName>
                                        </p:attrNameLst>
                                      </p:cBhvr>
                                      <p:to>
                                        <p:strVal val="true"/>
                                      </p:to>
                                    </p:set>
                                    <p:animScale>
                                      <p:cBhvr>
                                        <p:cTn id="45" dur="1500" accel="50000" autoRev="1" fill="hold" tmFilter="0, 0; .33333, 1; 1, 1">
                                          <p:stCondLst>
                                            <p:cond delay="0"/>
                                          </p:stCondLst>
                                        </p:cTn>
                                        <p:tgtEl>
                                          <p:spTgt spid="126995"/>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P spid="126988" grpId="0"/>
      <p:bldP spid="126994" grpId="0"/>
      <p:bldP spid="126995" grpId="0"/>
      <p:bldP spid="126995" grpId="1"/>
      <p:bldP spid="12699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5105400" y="1676400"/>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vi-VN" sz="2000">
              <a:solidFill>
                <a:srgbClr val="0000FF"/>
              </a:solidFill>
            </a:endParaRPr>
          </a:p>
        </p:txBody>
      </p:sp>
      <p:sp>
        <p:nvSpPr>
          <p:cNvPr id="11" name="Rectangle 2"/>
          <p:cNvSpPr txBox="1">
            <a:spLocks noChangeArrowheads="1"/>
          </p:cNvSpPr>
          <p:nvPr/>
        </p:nvSpPr>
        <p:spPr>
          <a:xfrm>
            <a:off x="1014398" y="533401"/>
            <a:ext cx="8182004" cy="1066800"/>
          </a:xfrm>
          <a:prstGeom prst="rect">
            <a:avLst/>
          </a:prstGeo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4200" b="1" kern="0" cap="all" dirty="0" err="1">
                <a:ln w="0">
                  <a:solidFill>
                    <a:srgbClr val="FF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Times New Roman" panose="02020603050405020304" pitchFamily="18" charset="0"/>
              </a:rPr>
              <a:t>Hướng</a:t>
            </a:r>
            <a:r>
              <a:rPr lang="en-US" sz="4200" b="1" kern="0" cap="all" dirty="0">
                <a:ln w="0">
                  <a:solidFill>
                    <a:srgbClr val="FF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Times New Roman" panose="02020603050405020304" pitchFamily="18" charset="0"/>
              </a:rPr>
              <a:t> </a:t>
            </a:r>
            <a:r>
              <a:rPr lang="en-US" sz="4200" b="1" kern="0" cap="all" dirty="0" err="1">
                <a:ln w="0">
                  <a:solidFill>
                    <a:srgbClr val="FF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Times New Roman" panose="02020603050405020304" pitchFamily="18" charset="0"/>
              </a:rPr>
              <a:t>dẫn</a:t>
            </a:r>
            <a:r>
              <a:rPr lang="en-US" sz="4200" b="1" kern="0" cap="all" dirty="0">
                <a:ln w="0">
                  <a:solidFill>
                    <a:srgbClr val="FF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Times New Roman" panose="02020603050405020304" pitchFamily="18" charset="0"/>
              </a:rPr>
              <a:t> </a:t>
            </a:r>
            <a:r>
              <a:rPr lang="en-US" sz="4200" b="1" kern="0" cap="all" dirty="0" err="1">
                <a:ln w="0">
                  <a:solidFill>
                    <a:srgbClr val="FF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Times New Roman" panose="02020603050405020304" pitchFamily="18" charset="0"/>
              </a:rPr>
              <a:t>học</a:t>
            </a:r>
            <a:r>
              <a:rPr lang="en-US" sz="4200" b="1" kern="0" cap="all" dirty="0">
                <a:ln w="0">
                  <a:solidFill>
                    <a:srgbClr val="FF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Times New Roman" panose="02020603050405020304" pitchFamily="18" charset="0"/>
              </a:rPr>
              <a:t> </a:t>
            </a:r>
            <a:r>
              <a:rPr lang="en-US" sz="4200" b="1" kern="0" cap="all" dirty="0" err="1">
                <a:ln w="0">
                  <a:solidFill>
                    <a:srgbClr val="FF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Times New Roman" panose="02020603050405020304" pitchFamily="18" charset="0"/>
              </a:rPr>
              <a:t>bài</a:t>
            </a:r>
            <a:r>
              <a:rPr lang="en-US" sz="4200" b="1" kern="0" cap="all" dirty="0">
                <a:ln w="0">
                  <a:solidFill>
                    <a:srgbClr val="FF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Times New Roman" panose="02020603050405020304" pitchFamily="18" charset="0"/>
              </a:rPr>
              <a:t> ở </a:t>
            </a:r>
            <a:r>
              <a:rPr lang="en-US" sz="4200" b="1" kern="0" cap="all" dirty="0" err="1">
                <a:ln w="0">
                  <a:solidFill>
                    <a:srgbClr val="FF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Times New Roman" panose="02020603050405020304" pitchFamily="18" charset="0"/>
              </a:rPr>
              <a:t>nhà</a:t>
            </a:r>
            <a:endParaRPr lang="en-US" sz="4200" b="1" kern="0" cap="all" dirty="0">
              <a:ln w="0">
                <a:solidFill>
                  <a:srgbClr val="FF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a typeface="+mj-ea"/>
              <a:cs typeface="Times New Roman" panose="02020603050405020304" pitchFamily="18" charset="0"/>
            </a:endParaRPr>
          </a:p>
        </p:txBody>
      </p:sp>
      <p:sp>
        <p:nvSpPr>
          <p:cNvPr id="12" name="Rectangle 3"/>
          <p:cNvSpPr txBox="1">
            <a:spLocks noChangeArrowheads="1"/>
          </p:cNvSpPr>
          <p:nvPr/>
        </p:nvSpPr>
        <p:spPr>
          <a:xfrm>
            <a:off x="228600" y="1905000"/>
            <a:ext cx="8686800" cy="2133600"/>
          </a:xfrm>
          <a:prstGeom prst="rect">
            <a:avLst/>
          </a:prstGeom>
          <a:solidFill>
            <a:srgbClr val="FFFF66"/>
          </a:solidFill>
          <a:ln>
            <a:solidFill>
              <a:srgbClr val="00CC99"/>
            </a:solidFill>
          </a:ln>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a:lstStyle/>
          <a:p>
            <a:pPr marL="342900" indent="-342900">
              <a:spcBef>
                <a:spcPct val="20000"/>
              </a:spcBef>
              <a:buClr>
                <a:schemeClr val="folHlink"/>
              </a:buClr>
              <a:buSzPct val="90000"/>
              <a:buFont typeface="Wingdings" panose="05000000000000000000" pitchFamily="2" charset="2"/>
              <a:buChar char="n"/>
              <a:defRPr/>
            </a:pPr>
            <a:r>
              <a:rPr lang="en-US" sz="3600" b="1" kern="0" dirty="0" err="1">
                <a:solidFill>
                  <a:srgbClr val="0000FF"/>
                </a:solidFill>
                <a:latin typeface="Times New Roman" panose="02020603050405020304" pitchFamily="18" charset="0"/>
                <a:cs typeface="Times New Roman" panose="02020603050405020304" pitchFamily="18" charset="0"/>
              </a:rPr>
              <a:t>Học</a:t>
            </a:r>
            <a:r>
              <a:rPr lang="en-US" sz="3600" b="1" kern="0" dirty="0">
                <a:solidFill>
                  <a:srgbClr val="0000FF"/>
                </a:solidFill>
                <a:latin typeface="Times New Roman" panose="02020603050405020304" pitchFamily="18" charset="0"/>
                <a:cs typeface="Times New Roman" panose="02020603050405020304" pitchFamily="18" charset="0"/>
              </a:rPr>
              <a:t> </a:t>
            </a:r>
            <a:r>
              <a:rPr lang="en-US" sz="3600" b="1" kern="0" dirty="0" err="1">
                <a:solidFill>
                  <a:srgbClr val="0000FF"/>
                </a:solidFill>
                <a:latin typeface="Times New Roman" panose="02020603050405020304" pitchFamily="18" charset="0"/>
                <a:cs typeface="Times New Roman" panose="02020603050405020304" pitchFamily="18" charset="0"/>
              </a:rPr>
              <a:t>bài</a:t>
            </a:r>
            <a:r>
              <a:rPr lang="en-US" sz="3600" b="1" kern="0" dirty="0">
                <a:solidFill>
                  <a:srgbClr val="0000FF"/>
                </a:solidFill>
                <a:latin typeface="Times New Roman" panose="02020603050405020304" pitchFamily="18" charset="0"/>
                <a:cs typeface="Times New Roman" panose="02020603050405020304" pitchFamily="18" charset="0"/>
              </a:rPr>
              <a:t> 4</a:t>
            </a:r>
          </a:p>
          <a:p>
            <a:pPr marL="342900" indent="-342900">
              <a:spcBef>
                <a:spcPct val="20000"/>
              </a:spcBef>
              <a:buClr>
                <a:schemeClr val="folHlink"/>
              </a:buClr>
              <a:buSzPct val="90000"/>
              <a:buFont typeface="Wingdings" panose="05000000000000000000" pitchFamily="2" charset="2"/>
              <a:buChar char="n"/>
              <a:defRPr/>
            </a:pPr>
            <a:r>
              <a:rPr lang="en-US" sz="3600" b="1" kern="0" dirty="0" err="1">
                <a:solidFill>
                  <a:srgbClr val="0000FF"/>
                </a:solidFill>
                <a:latin typeface="Times New Roman" panose="02020603050405020304" pitchFamily="18" charset="0"/>
                <a:cs typeface="Times New Roman" panose="02020603050405020304" pitchFamily="18" charset="0"/>
              </a:rPr>
              <a:t>Trả</a:t>
            </a:r>
            <a:r>
              <a:rPr lang="en-US" sz="3600" b="1" kern="0" dirty="0">
                <a:solidFill>
                  <a:srgbClr val="0000FF"/>
                </a:solidFill>
                <a:latin typeface="Times New Roman" panose="02020603050405020304" pitchFamily="18" charset="0"/>
                <a:cs typeface="Times New Roman" panose="02020603050405020304" pitchFamily="18" charset="0"/>
              </a:rPr>
              <a:t> </a:t>
            </a:r>
            <a:r>
              <a:rPr lang="en-US" sz="3600" b="1" kern="0" dirty="0" err="1">
                <a:solidFill>
                  <a:srgbClr val="0000FF"/>
                </a:solidFill>
                <a:latin typeface="Times New Roman" panose="02020603050405020304" pitchFamily="18" charset="0"/>
                <a:cs typeface="Times New Roman" panose="02020603050405020304" pitchFamily="18" charset="0"/>
              </a:rPr>
              <a:t>lời</a:t>
            </a:r>
            <a:r>
              <a:rPr lang="en-US" sz="3600" b="1" kern="0" dirty="0">
                <a:solidFill>
                  <a:srgbClr val="0000FF"/>
                </a:solidFill>
                <a:latin typeface="Times New Roman" panose="02020603050405020304" pitchFamily="18" charset="0"/>
                <a:cs typeface="Times New Roman" panose="02020603050405020304" pitchFamily="18" charset="0"/>
              </a:rPr>
              <a:t> </a:t>
            </a:r>
            <a:r>
              <a:rPr lang="en-US" sz="3600" b="1" kern="0" dirty="0" err="1">
                <a:solidFill>
                  <a:srgbClr val="0000FF"/>
                </a:solidFill>
                <a:latin typeface="Times New Roman" panose="02020603050405020304" pitchFamily="18" charset="0"/>
                <a:cs typeface="Times New Roman" panose="02020603050405020304" pitchFamily="18" charset="0"/>
              </a:rPr>
              <a:t>các</a:t>
            </a:r>
            <a:r>
              <a:rPr lang="en-US" sz="3600" b="1" kern="0" dirty="0">
                <a:solidFill>
                  <a:srgbClr val="0000FF"/>
                </a:solidFill>
                <a:latin typeface="Times New Roman" panose="02020603050405020304" pitchFamily="18" charset="0"/>
                <a:cs typeface="Times New Roman" panose="02020603050405020304" pitchFamily="18" charset="0"/>
              </a:rPr>
              <a:t> </a:t>
            </a:r>
            <a:r>
              <a:rPr lang="en-US" sz="3600" b="1" kern="0" dirty="0" err="1">
                <a:solidFill>
                  <a:srgbClr val="0000FF"/>
                </a:solidFill>
                <a:latin typeface="Times New Roman" panose="02020603050405020304" pitchFamily="18" charset="0"/>
                <a:cs typeface="Times New Roman" panose="02020603050405020304" pitchFamily="18" charset="0"/>
              </a:rPr>
              <a:t>câu</a:t>
            </a:r>
            <a:r>
              <a:rPr lang="en-US" sz="3600" b="1" kern="0" dirty="0">
                <a:solidFill>
                  <a:srgbClr val="0000FF"/>
                </a:solidFill>
                <a:latin typeface="Times New Roman" panose="02020603050405020304" pitchFamily="18" charset="0"/>
                <a:cs typeface="Times New Roman" panose="02020603050405020304" pitchFamily="18" charset="0"/>
              </a:rPr>
              <a:t> </a:t>
            </a:r>
            <a:r>
              <a:rPr lang="en-US" sz="3600" b="1" kern="0" dirty="0" err="1">
                <a:solidFill>
                  <a:srgbClr val="0000FF"/>
                </a:solidFill>
                <a:latin typeface="Times New Roman" panose="02020603050405020304" pitchFamily="18" charset="0"/>
                <a:cs typeface="Times New Roman" panose="02020603050405020304" pitchFamily="18" charset="0"/>
              </a:rPr>
              <a:t>hỏi</a:t>
            </a:r>
            <a:r>
              <a:rPr lang="en-US" sz="3600" b="1" kern="0" dirty="0">
                <a:solidFill>
                  <a:srgbClr val="0000FF"/>
                </a:solidFill>
                <a:latin typeface="Times New Roman" panose="02020603050405020304" pitchFamily="18" charset="0"/>
                <a:cs typeface="Times New Roman" panose="02020603050405020304" pitchFamily="18" charset="0"/>
              </a:rPr>
              <a:t> </a:t>
            </a:r>
            <a:r>
              <a:rPr lang="en-US" sz="3600" b="1" kern="0" dirty="0" err="1">
                <a:solidFill>
                  <a:srgbClr val="0000FF"/>
                </a:solidFill>
                <a:latin typeface="Times New Roman" panose="02020603050405020304" pitchFamily="18" charset="0"/>
                <a:cs typeface="Times New Roman" panose="02020603050405020304" pitchFamily="18" charset="0"/>
              </a:rPr>
              <a:t>cuối</a:t>
            </a:r>
            <a:r>
              <a:rPr lang="en-US" sz="3600" b="1" kern="0" dirty="0">
                <a:solidFill>
                  <a:srgbClr val="0000FF"/>
                </a:solidFill>
                <a:latin typeface="Times New Roman" panose="02020603050405020304" pitchFamily="18" charset="0"/>
                <a:cs typeface="Times New Roman" panose="02020603050405020304" pitchFamily="18" charset="0"/>
              </a:rPr>
              <a:t> </a:t>
            </a:r>
            <a:r>
              <a:rPr lang="en-US" sz="3600" b="1" kern="0" dirty="0" err="1">
                <a:solidFill>
                  <a:srgbClr val="0000FF"/>
                </a:solidFill>
                <a:latin typeface="Times New Roman" panose="02020603050405020304" pitchFamily="18" charset="0"/>
                <a:cs typeface="Times New Roman" panose="02020603050405020304" pitchFamily="18" charset="0"/>
              </a:rPr>
              <a:t>bài</a:t>
            </a:r>
            <a:r>
              <a:rPr lang="en-US" sz="3600" b="1" kern="0" dirty="0">
                <a:solidFill>
                  <a:srgbClr val="0000FF"/>
                </a:solidFill>
                <a:latin typeface="Times New Roman" panose="02020603050405020304" pitchFamily="18" charset="0"/>
                <a:cs typeface="Times New Roman" panose="02020603050405020304" pitchFamily="18" charset="0"/>
              </a:rPr>
              <a:t> </a:t>
            </a:r>
            <a:r>
              <a:rPr lang="en-US" sz="3600" b="1" kern="0" dirty="0" err="1">
                <a:solidFill>
                  <a:srgbClr val="0000FF"/>
                </a:solidFill>
                <a:latin typeface="Times New Roman" panose="02020603050405020304" pitchFamily="18" charset="0"/>
                <a:cs typeface="Times New Roman" panose="02020603050405020304" pitchFamily="18" charset="0"/>
              </a:rPr>
              <a:t>trang</a:t>
            </a:r>
            <a:r>
              <a:rPr lang="en-US" sz="3600" b="1" kern="0" dirty="0">
                <a:solidFill>
                  <a:srgbClr val="0000FF"/>
                </a:solidFill>
                <a:latin typeface="Times New Roman" panose="02020603050405020304" pitchFamily="18" charset="0"/>
                <a:cs typeface="Times New Roman" panose="02020603050405020304" pitchFamily="18" charset="0"/>
              </a:rPr>
              <a:t> 24.</a:t>
            </a:r>
          </a:p>
          <a:p>
            <a:pPr marL="342900" indent="-342900">
              <a:spcBef>
                <a:spcPct val="20000"/>
              </a:spcBef>
              <a:buClr>
                <a:schemeClr val="folHlink"/>
              </a:buClr>
              <a:buSzPct val="90000"/>
              <a:buFont typeface="Wingdings" panose="05000000000000000000" pitchFamily="2" charset="2"/>
              <a:buChar char="n"/>
              <a:defRPr/>
            </a:pPr>
            <a:r>
              <a:rPr lang="en-US" sz="3600" b="1" kern="0" dirty="0" err="1">
                <a:solidFill>
                  <a:srgbClr val="0000FF"/>
                </a:solidFill>
                <a:latin typeface="Times New Roman" panose="02020603050405020304" pitchFamily="18" charset="0"/>
                <a:cs typeface="Times New Roman" panose="02020603050405020304" pitchFamily="18" charset="0"/>
              </a:rPr>
              <a:t>Đọc</a:t>
            </a:r>
            <a:r>
              <a:rPr lang="en-US" sz="3600" b="1" kern="0" dirty="0">
                <a:solidFill>
                  <a:srgbClr val="0000FF"/>
                </a:solidFill>
                <a:latin typeface="Times New Roman" panose="02020603050405020304" pitchFamily="18" charset="0"/>
                <a:cs typeface="Times New Roman" panose="02020603050405020304" pitchFamily="18" charset="0"/>
              </a:rPr>
              <a:t> </a:t>
            </a:r>
            <a:r>
              <a:rPr lang="en-US" sz="3600" b="1" kern="0" dirty="0" err="1">
                <a:solidFill>
                  <a:srgbClr val="0000FF"/>
                </a:solidFill>
                <a:latin typeface="Times New Roman" panose="02020603050405020304" pitchFamily="18" charset="0"/>
                <a:cs typeface="Times New Roman" panose="02020603050405020304" pitchFamily="18" charset="0"/>
              </a:rPr>
              <a:t>trước</a:t>
            </a:r>
            <a:r>
              <a:rPr lang="en-US" sz="3600" b="1" kern="0" dirty="0">
                <a:solidFill>
                  <a:srgbClr val="0000FF"/>
                </a:solidFill>
                <a:latin typeface="Times New Roman" panose="02020603050405020304" pitchFamily="18" charset="0"/>
                <a:cs typeface="Times New Roman" panose="02020603050405020304" pitchFamily="18" charset="0"/>
              </a:rPr>
              <a:t> </a:t>
            </a:r>
            <a:r>
              <a:rPr lang="en-US" sz="3600" b="1" kern="0" dirty="0" err="1">
                <a:solidFill>
                  <a:srgbClr val="0000FF"/>
                </a:solidFill>
                <a:latin typeface="Times New Roman" panose="02020603050405020304" pitchFamily="18" charset="0"/>
                <a:cs typeface="Times New Roman" panose="02020603050405020304" pitchFamily="18" charset="0"/>
              </a:rPr>
              <a:t>bài</a:t>
            </a:r>
            <a:r>
              <a:rPr lang="en-US" sz="3600" b="1" kern="0" dirty="0">
                <a:solidFill>
                  <a:srgbClr val="0000FF"/>
                </a:solidFill>
                <a:latin typeface="Times New Roman" panose="02020603050405020304" pitchFamily="18" charset="0"/>
                <a:cs typeface="Times New Roman" panose="02020603050405020304" pitchFamily="18" charset="0"/>
              </a:rPr>
              <a:t> 5,6.</a:t>
            </a:r>
          </a:p>
        </p:txBody>
      </p:sp>
      <p:graphicFrame>
        <p:nvGraphicFramePr>
          <p:cNvPr id="2" name="Object 1"/>
          <p:cNvGraphicFramePr>
            <a:graphicFrameLocks noChangeAspect="1"/>
          </p:cNvGraphicFramePr>
          <p:nvPr/>
        </p:nvGraphicFramePr>
        <p:xfrm>
          <a:off x="79375" y="30163"/>
          <a:ext cx="1277938" cy="1276350"/>
        </p:xfrm>
        <a:graphic>
          <a:graphicData uri="http://schemas.openxmlformats.org/presentationml/2006/ole">
            <mc:AlternateContent xmlns:mc="http://schemas.openxmlformats.org/markup-compatibility/2006">
              <mc:Choice xmlns:v="urn:schemas-microsoft-com:vml" Requires="v">
                <p:oleObj spid="_x0000_s20486" name="Clip" r:id="rId3" imgW="1278255" imgH="1273810" progId="MS_ClipArt_Gallery.2">
                  <p:embed/>
                </p:oleObj>
              </mc:Choice>
              <mc:Fallback>
                <p:oleObj name="Clip" r:id="rId3" imgW="1278255" imgH="1273810" progId="MS_ClipArt_Gallery.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30163"/>
                        <a:ext cx="1277938"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 name="Picture 5" descr="BAR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300" y="5973763"/>
            <a:ext cx="66294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3d butterfly"/>
          <p:cNvPicPr>
            <a:picLocks noChangeAspect="1" noChangeArrowheads="1" noCrop="1"/>
          </p:cNvPicPr>
          <p:nvPr/>
        </p:nvPicPr>
        <p:blipFill>
          <a:blip r:embed="rId6"/>
          <a:srcRect/>
          <a:stretch>
            <a:fillRect/>
          </a:stretch>
        </p:blipFill>
        <p:spPr bwMode="auto">
          <a:xfrm flipH="1">
            <a:off x="1524000" y="-116104"/>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3d butterfly"/>
          <p:cNvPicPr>
            <a:picLocks noChangeAspect="1" noChangeArrowheads="1" noCrop="1"/>
          </p:cNvPicPr>
          <p:nvPr/>
        </p:nvPicPr>
        <p:blipFill>
          <a:blip r:embed="rId6"/>
          <a:srcRect/>
          <a:stretch>
            <a:fillRect/>
          </a:stretch>
        </p:blipFill>
        <p:spPr bwMode="auto">
          <a:xfrm flipH="1">
            <a:off x="228600" y="6022255"/>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3d butterfly"/>
          <p:cNvPicPr>
            <a:picLocks noChangeAspect="1" noChangeArrowheads="1" noCrop="1"/>
          </p:cNvPicPr>
          <p:nvPr/>
        </p:nvPicPr>
        <p:blipFill>
          <a:blip r:embed="rId6"/>
          <a:srcRect/>
          <a:stretch>
            <a:fillRect/>
          </a:stretch>
        </p:blipFill>
        <p:spPr bwMode="auto">
          <a:xfrm>
            <a:off x="8305800" y="47915"/>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3d butterfly"/>
          <p:cNvPicPr>
            <a:picLocks noChangeAspect="1" noChangeArrowheads="1" noCrop="1"/>
          </p:cNvPicPr>
          <p:nvPr/>
        </p:nvPicPr>
        <p:blipFill>
          <a:blip r:embed="rId6"/>
          <a:srcRect/>
          <a:stretch>
            <a:fillRect/>
          </a:stretch>
        </p:blipFill>
        <p:spPr bwMode="auto">
          <a:xfrm>
            <a:off x="8243455" y="5992598"/>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124200"/>
            <a:ext cx="8229600" cy="4525963"/>
          </a:xfrm>
        </p:spPr>
        <p:txBody>
          <a:bodyPr>
            <a:scene3d>
              <a:camera prst="orthographicFront"/>
              <a:lightRig rig="threePt" dir="t"/>
            </a:scene3d>
          </a:bodyPr>
          <a:lstStyle/>
          <a:p>
            <a:pPr marL="0" indent="0">
              <a:buNone/>
            </a:pPr>
            <a:r>
              <a:rPr lang="vi-VN" altLang="en-US">
                <a:ln w="22225">
                  <a:solidFill>
                    <a:schemeClr val="accent2"/>
                  </a:solidFill>
                  <a:prstDash val="solid"/>
                </a:ln>
                <a:solidFill>
                  <a:schemeClr val="accent2">
                    <a:lumMod val="40000"/>
                    <a:lumOff val="60000"/>
                  </a:schemeClr>
                </a:solidFill>
                <a:effectLst/>
              </a:rPr>
              <a:t>CHÀO TẠM BIỆT CÁC EM !</a:t>
            </a:r>
          </a:p>
        </p:txBody>
      </p:sp>
      <p:graphicFrame>
        <p:nvGraphicFramePr>
          <p:cNvPr id="4" name="Object 3"/>
          <p:cNvGraphicFramePr>
            <a:graphicFrameLocks noChangeAspect="1"/>
          </p:cNvGraphicFramePr>
          <p:nvPr/>
        </p:nvGraphicFramePr>
        <p:xfrm>
          <a:off x="79375" y="30163"/>
          <a:ext cx="1277938" cy="1276350"/>
        </p:xfrm>
        <a:graphic>
          <a:graphicData uri="http://schemas.openxmlformats.org/presentationml/2006/ole">
            <mc:AlternateContent xmlns:mc="http://schemas.openxmlformats.org/markup-compatibility/2006">
              <mc:Choice xmlns:v="urn:schemas-microsoft-com:vml" Requires="v">
                <p:oleObj spid="_x0000_s21506" name="Clip" r:id="rId3" imgW="1278255" imgH="1273810" progId="MS_ClipArt_Gallery.2">
                  <p:embed/>
                </p:oleObj>
              </mc:Choice>
              <mc:Fallback>
                <p:oleObj name="Clip" r:id="rId3" imgW="1278255" imgH="1273810" progId="MS_ClipArt_Gallery.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30163"/>
                        <a:ext cx="1277938"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 name="Picture 5" descr="BAR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300" y="5973763"/>
            <a:ext cx="66294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3d butterfly"/>
          <p:cNvPicPr>
            <a:picLocks noChangeAspect="1" noChangeArrowheads="1" noCrop="1"/>
          </p:cNvPicPr>
          <p:nvPr/>
        </p:nvPicPr>
        <p:blipFill>
          <a:blip r:embed="rId6"/>
          <a:srcRect/>
          <a:stretch>
            <a:fillRect/>
          </a:stretch>
        </p:blipFill>
        <p:spPr bwMode="auto">
          <a:xfrm flipH="1">
            <a:off x="1524000" y="-116104"/>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3d butterfly"/>
          <p:cNvPicPr>
            <a:picLocks noChangeAspect="1" noChangeArrowheads="1" noCrop="1"/>
          </p:cNvPicPr>
          <p:nvPr/>
        </p:nvPicPr>
        <p:blipFill>
          <a:blip r:embed="rId6"/>
          <a:srcRect/>
          <a:stretch>
            <a:fillRect/>
          </a:stretch>
        </p:blipFill>
        <p:spPr bwMode="auto">
          <a:xfrm flipH="1">
            <a:off x="228600" y="6022255"/>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3d butterfly"/>
          <p:cNvPicPr>
            <a:picLocks noChangeAspect="1" noChangeArrowheads="1" noCrop="1"/>
          </p:cNvPicPr>
          <p:nvPr/>
        </p:nvPicPr>
        <p:blipFill>
          <a:blip r:embed="rId6"/>
          <a:srcRect/>
          <a:stretch>
            <a:fillRect/>
          </a:stretch>
        </p:blipFill>
        <p:spPr bwMode="auto">
          <a:xfrm>
            <a:off x="8305800" y="47915"/>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3d butterfly"/>
          <p:cNvPicPr>
            <a:picLocks noChangeAspect="1" noChangeArrowheads="1" noCrop="1"/>
          </p:cNvPicPr>
          <p:nvPr/>
        </p:nvPicPr>
        <p:blipFill>
          <a:blip r:embed="rId6"/>
          <a:srcRect/>
          <a:stretch>
            <a:fillRect/>
          </a:stretch>
        </p:blipFill>
        <p:spPr bwMode="auto">
          <a:xfrm>
            <a:off x="8243455" y="5992598"/>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7" name="AutoShape 9"/>
          <p:cNvSpPr>
            <a:spLocks noChangeArrowheads="1"/>
          </p:cNvSpPr>
          <p:nvPr/>
        </p:nvSpPr>
        <p:spPr bwMode="auto">
          <a:xfrm>
            <a:off x="872836" y="152400"/>
            <a:ext cx="7696200" cy="5486400"/>
          </a:xfrm>
          <a:prstGeom prst="cloudCallout">
            <a:avLst>
              <a:gd name="adj1" fmla="val -46227"/>
              <a:gd name="adj2" fmla="val 61949"/>
            </a:avLst>
          </a:prstGeom>
        </p:spPr>
        <p:style>
          <a:lnRef idx="1">
            <a:schemeClr val="accent3"/>
          </a:lnRef>
          <a:fillRef idx="2">
            <a:schemeClr val="accent3"/>
          </a:fillRef>
          <a:effectRef idx="1">
            <a:schemeClr val="accent3"/>
          </a:effectRef>
          <a:fontRef idx="minor">
            <a:schemeClr val="dk1"/>
          </a:fontRef>
        </p:style>
        <p:txBody>
          <a:bodyPr/>
          <a:lstStyle/>
          <a:p>
            <a:pPr algn="ctr">
              <a:defRPr/>
            </a:pPr>
            <a:r>
              <a:rPr lang="en-US" sz="6000" dirty="0" err="1">
                <a:solidFill>
                  <a:srgbClr val="CC0000"/>
                </a:solidFill>
                <a:latin typeface="Times New Roman" panose="02020603050405020304" pitchFamily="18" charset="0"/>
                <a:cs typeface="Times New Roman" panose="02020603050405020304" pitchFamily="18" charset="0"/>
              </a:rPr>
              <a:t>Nhất</a:t>
            </a:r>
            <a:r>
              <a:rPr lang="en-US" sz="6000" dirty="0">
                <a:solidFill>
                  <a:srgbClr val="CC0000"/>
                </a:solidFill>
                <a:latin typeface="Times New Roman" panose="02020603050405020304" pitchFamily="18" charset="0"/>
                <a:cs typeface="Times New Roman" panose="02020603050405020304" pitchFamily="18" charset="0"/>
              </a:rPr>
              <a:t> </a:t>
            </a:r>
            <a:r>
              <a:rPr lang="en-US" sz="6000" dirty="0" err="1">
                <a:solidFill>
                  <a:srgbClr val="CC0000"/>
                </a:solidFill>
                <a:latin typeface="Times New Roman" panose="02020603050405020304" pitchFamily="18" charset="0"/>
                <a:cs typeface="Times New Roman" panose="02020603050405020304" pitchFamily="18" charset="0"/>
              </a:rPr>
              <a:t>nước</a:t>
            </a:r>
            <a:r>
              <a:rPr lang="en-US" sz="6000" dirty="0">
                <a:solidFill>
                  <a:srgbClr val="CC0000"/>
                </a:solidFill>
                <a:latin typeface="Times New Roman" panose="02020603050405020304" pitchFamily="18" charset="0"/>
                <a:cs typeface="Times New Roman" panose="02020603050405020304" pitchFamily="18" charset="0"/>
              </a:rPr>
              <a:t>, </a:t>
            </a:r>
          </a:p>
          <a:p>
            <a:pPr algn="ctr">
              <a:defRPr/>
            </a:pPr>
            <a:r>
              <a:rPr lang="en-US" sz="6000" dirty="0" err="1">
                <a:solidFill>
                  <a:srgbClr val="CC0000"/>
                </a:solidFill>
                <a:latin typeface="Times New Roman" panose="02020603050405020304" pitchFamily="18" charset="0"/>
                <a:cs typeface="Times New Roman" panose="02020603050405020304" pitchFamily="18" charset="0"/>
              </a:rPr>
              <a:t>nhì</a:t>
            </a:r>
            <a:r>
              <a:rPr lang="en-US" sz="6000" dirty="0">
                <a:solidFill>
                  <a:srgbClr val="CC0000"/>
                </a:solidFill>
                <a:latin typeface="Times New Roman" panose="02020603050405020304" pitchFamily="18" charset="0"/>
                <a:cs typeface="Times New Roman" panose="02020603050405020304" pitchFamily="18" charset="0"/>
              </a:rPr>
              <a:t> </a:t>
            </a:r>
            <a:r>
              <a:rPr lang="en-US" sz="6000" dirty="0" err="1">
                <a:solidFill>
                  <a:srgbClr val="CC0000"/>
                </a:solidFill>
                <a:latin typeface="Times New Roman" panose="02020603050405020304" pitchFamily="18" charset="0"/>
                <a:cs typeface="Times New Roman" panose="02020603050405020304" pitchFamily="18" charset="0"/>
              </a:rPr>
              <a:t>phân</a:t>
            </a:r>
            <a:r>
              <a:rPr lang="en-US" sz="6000" dirty="0">
                <a:solidFill>
                  <a:srgbClr val="CC0000"/>
                </a:solidFill>
                <a:latin typeface="Times New Roman" panose="02020603050405020304" pitchFamily="18" charset="0"/>
                <a:cs typeface="Times New Roman" panose="02020603050405020304" pitchFamily="18" charset="0"/>
              </a:rPr>
              <a:t>, </a:t>
            </a:r>
          </a:p>
          <a:p>
            <a:pPr algn="ctr">
              <a:defRPr/>
            </a:pPr>
            <a:r>
              <a:rPr lang="en-US" sz="6000" dirty="0">
                <a:solidFill>
                  <a:srgbClr val="CC0000"/>
                </a:solidFill>
                <a:latin typeface="Times New Roman" panose="02020603050405020304" pitchFamily="18" charset="0"/>
                <a:cs typeface="Times New Roman" panose="02020603050405020304" pitchFamily="18" charset="0"/>
              </a:rPr>
              <a:t>tam </a:t>
            </a:r>
            <a:r>
              <a:rPr lang="en-US" sz="6000" dirty="0" err="1">
                <a:solidFill>
                  <a:srgbClr val="CC0000"/>
                </a:solidFill>
                <a:latin typeface="Times New Roman" panose="02020603050405020304" pitchFamily="18" charset="0"/>
                <a:cs typeface="Times New Roman" panose="02020603050405020304" pitchFamily="18" charset="0"/>
              </a:rPr>
              <a:t>cần</a:t>
            </a:r>
            <a:r>
              <a:rPr lang="en-US" sz="6000" dirty="0">
                <a:solidFill>
                  <a:srgbClr val="CC0000"/>
                </a:solidFill>
                <a:latin typeface="Times New Roman" panose="02020603050405020304" pitchFamily="18" charset="0"/>
                <a:cs typeface="Times New Roman" panose="02020603050405020304" pitchFamily="18" charset="0"/>
              </a:rPr>
              <a:t>, </a:t>
            </a:r>
          </a:p>
          <a:p>
            <a:pPr algn="ctr">
              <a:defRPr/>
            </a:pPr>
            <a:r>
              <a:rPr lang="en-US" sz="6000" dirty="0" err="1">
                <a:solidFill>
                  <a:srgbClr val="CC0000"/>
                </a:solidFill>
                <a:latin typeface="Times New Roman" panose="02020603050405020304" pitchFamily="18" charset="0"/>
                <a:cs typeface="Times New Roman" panose="02020603050405020304" pitchFamily="18" charset="0"/>
              </a:rPr>
              <a:t>tứ</a:t>
            </a:r>
            <a:r>
              <a:rPr lang="en-US" sz="6000" dirty="0">
                <a:solidFill>
                  <a:srgbClr val="CC0000"/>
                </a:solidFill>
                <a:latin typeface="Times New Roman" panose="02020603050405020304" pitchFamily="18" charset="0"/>
                <a:cs typeface="Times New Roman" panose="02020603050405020304" pitchFamily="18" charset="0"/>
              </a:rPr>
              <a:t> </a:t>
            </a:r>
            <a:r>
              <a:rPr lang="en-US" sz="6000" dirty="0" err="1">
                <a:solidFill>
                  <a:srgbClr val="CC0000"/>
                </a:solidFill>
                <a:latin typeface="Times New Roman" panose="02020603050405020304" pitchFamily="18" charset="0"/>
                <a:cs typeface="Times New Roman" panose="02020603050405020304" pitchFamily="18" charset="0"/>
              </a:rPr>
              <a:t>giống</a:t>
            </a:r>
            <a:endParaRPr lang="en-US" sz="6000" dirty="0">
              <a:solidFill>
                <a:srgbClr val="CC0000"/>
              </a:solidFill>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nvGraphicFramePr>
        <p:xfrm>
          <a:off x="76200" y="30163"/>
          <a:ext cx="1277938" cy="1276350"/>
        </p:xfrm>
        <a:graphic>
          <a:graphicData uri="http://schemas.openxmlformats.org/presentationml/2006/ole">
            <mc:AlternateContent xmlns:mc="http://schemas.openxmlformats.org/markup-compatibility/2006">
              <mc:Choice xmlns:v="urn:schemas-microsoft-com:vml" Requires="v">
                <p:oleObj spid="_x0000_s5128" name="Clip" r:id="rId4" imgW="1278255" imgH="1273810" progId="MS_ClipArt_Gallery.2">
                  <p:embed/>
                </p:oleObj>
              </mc:Choice>
              <mc:Fallback>
                <p:oleObj name="Clip" r:id="rId4" imgW="1278255" imgH="1273810"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0163"/>
                        <a:ext cx="1277938"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 name="Picture 10" descr="3d butterfly"/>
          <p:cNvPicPr>
            <a:picLocks noChangeAspect="1" noChangeArrowheads="1" noCrop="1"/>
          </p:cNvPicPr>
          <p:nvPr/>
        </p:nvPicPr>
        <p:blipFill>
          <a:blip r:embed="rId6"/>
          <a:srcRect/>
          <a:stretch>
            <a:fillRect/>
          </a:stretch>
        </p:blipFill>
        <p:spPr bwMode="auto">
          <a:xfrm flipH="1">
            <a:off x="1524000" y="-58738"/>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3d butterfly"/>
          <p:cNvPicPr>
            <a:picLocks noChangeAspect="1" noChangeArrowheads="1" noCrop="1"/>
          </p:cNvPicPr>
          <p:nvPr/>
        </p:nvPicPr>
        <p:blipFill>
          <a:blip r:embed="rId6"/>
          <a:srcRect/>
          <a:stretch>
            <a:fillRect/>
          </a:stretch>
        </p:blipFill>
        <p:spPr bwMode="auto">
          <a:xfrm>
            <a:off x="2928938" y="0"/>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3d butterfly"/>
          <p:cNvPicPr>
            <a:picLocks noChangeAspect="1" noChangeArrowheads="1" noCrop="1"/>
          </p:cNvPicPr>
          <p:nvPr/>
        </p:nvPicPr>
        <p:blipFill>
          <a:blip r:embed="rId6"/>
          <a:srcRect/>
          <a:stretch>
            <a:fillRect/>
          </a:stretch>
        </p:blipFill>
        <p:spPr bwMode="auto">
          <a:xfrm flipH="1">
            <a:off x="228600" y="6108195"/>
            <a:ext cx="6096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BAR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0300" y="5973763"/>
            <a:ext cx="66294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3d butterfly"/>
          <p:cNvPicPr>
            <a:picLocks noChangeAspect="1" noChangeArrowheads="1" noCrop="1"/>
          </p:cNvPicPr>
          <p:nvPr/>
        </p:nvPicPr>
        <p:blipFill>
          <a:blip r:embed="rId6"/>
          <a:srcRect/>
          <a:stretch>
            <a:fillRect/>
          </a:stretch>
        </p:blipFill>
        <p:spPr bwMode="auto">
          <a:xfrm flipH="1">
            <a:off x="7454900" y="5413374"/>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3d butterfly"/>
          <p:cNvPicPr>
            <a:picLocks noChangeAspect="1" noChangeArrowheads="1" noCrop="1"/>
          </p:cNvPicPr>
          <p:nvPr/>
        </p:nvPicPr>
        <p:blipFill>
          <a:blip r:embed="rId6"/>
          <a:srcRect/>
          <a:stretch>
            <a:fillRect/>
          </a:stretch>
        </p:blipFill>
        <p:spPr bwMode="auto">
          <a:xfrm>
            <a:off x="8264236" y="6081712"/>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3d butterfly"/>
          <p:cNvPicPr>
            <a:picLocks noChangeAspect="1" noChangeArrowheads="1" noCrop="1"/>
          </p:cNvPicPr>
          <p:nvPr/>
        </p:nvPicPr>
        <p:blipFill>
          <a:blip r:embed="rId6"/>
          <a:srcRect/>
          <a:stretch>
            <a:fillRect/>
          </a:stretch>
        </p:blipFill>
        <p:spPr bwMode="auto">
          <a:xfrm>
            <a:off x="8465127" y="-58738"/>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11" presetID="1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par>
                                <p:cTn id="17" presetID="15"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22" dur="5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7"/>
                                            </p:cond>
                                          </p:stCondLst>
                                          <p:endCondLst>
                                            <p:cond evt="onStopAudio" delay="0">
                                              <p:tgtEl>
                                                <p:sldTgt/>
                                              </p:tgtEl>
                                            </p:cond>
                                          </p:endCondLst>
                                        </p:cTn>
                                        <p:tgtEl>
                                          <p:sndTgt r:embed="rId3" name="wind.wav"/>
                                        </p:tgtEl>
                                      </p:cMediaNode>
                                    </p:audio>
                                  </p:subTnLst>
                                </p:cTn>
                              </p:par>
                              <p:par>
                                <p:cTn id="23" presetID="15"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 calcmode="lin" valueType="num">
                                      <p:cBhvr>
                                        <p:cTn id="27" dur="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8" dur="500" fill="hold"/>
                                        <p:tgtEl>
                                          <p:spTgt spid="1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3"/>
                                            </p:cond>
                                          </p:stCondLst>
                                          <p:endCondLst>
                                            <p:cond evt="onStopAudio" delay="0">
                                              <p:tgtEl>
                                                <p:sldTgt/>
                                              </p:tgtEl>
                                            </p:cond>
                                          </p:endCondLst>
                                        </p:cTn>
                                        <p:tgtEl>
                                          <p:sndTgt r:embed="rId3" name="wind.wav"/>
                                        </p:tgtEl>
                                      </p:cMediaNode>
                                    </p:audio>
                                  </p:subTnLst>
                                </p:cTn>
                              </p:par>
                              <p:par>
                                <p:cTn id="29" presetID="15"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2000" fill="hold"/>
                                        <p:tgtEl>
                                          <p:spTgt spid="11"/>
                                        </p:tgtEl>
                                        <p:attrNameLst>
                                          <p:attrName>ppt_w</p:attrName>
                                        </p:attrNameLst>
                                      </p:cBhvr>
                                      <p:tavLst>
                                        <p:tav tm="0">
                                          <p:val>
                                            <p:fltVal val="0"/>
                                          </p:val>
                                        </p:tav>
                                        <p:tav tm="100000">
                                          <p:val>
                                            <p:strVal val="#ppt_w"/>
                                          </p:val>
                                        </p:tav>
                                      </p:tavLst>
                                    </p:anim>
                                    <p:anim calcmode="lin" valueType="num">
                                      <p:cBhvr>
                                        <p:cTn id="32" dur="2000" fill="hold"/>
                                        <p:tgtEl>
                                          <p:spTgt spid="11"/>
                                        </p:tgtEl>
                                        <p:attrNameLst>
                                          <p:attrName>ppt_h</p:attrName>
                                        </p:attrNameLst>
                                      </p:cBhvr>
                                      <p:tavLst>
                                        <p:tav tm="0">
                                          <p:val>
                                            <p:fltVal val="0"/>
                                          </p:val>
                                        </p:tav>
                                        <p:tav tm="100000">
                                          <p:val>
                                            <p:strVal val="#ppt_h"/>
                                          </p:val>
                                        </p:tav>
                                      </p:tavLst>
                                    </p:anim>
                                    <p:anim calcmode="lin" valueType="num">
                                      <p:cBhvr>
                                        <p:cTn id="33"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9"/>
                                            </p:cond>
                                          </p:stCondLst>
                                          <p:endCondLst>
                                            <p:cond evt="onStopAudio" delay="0">
                                              <p:tgtEl>
                                                <p:sldTgt/>
                                              </p:tgtEl>
                                            </p:cond>
                                          </p:endCondLst>
                                        </p:cTn>
                                        <p:tgtEl>
                                          <p:sndTgt r:embed="rId3" name="wind.wav"/>
                                        </p:tgtEl>
                                      </p:cMediaNode>
                                    </p:audio>
                                  </p:subTnLst>
                                </p:cTn>
                              </p:par>
                              <p:par>
                                <p:cTn id="35" presetID="15"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2000" fill="hold"/>
                                        <p:tgtEl>
                                          <p:spTgt spid="12"/>
                                        </p:tgtEl>
                                        <p:attrNameLst>
                                          <p:attrName>ppt_w</p:attrName>
                                        </p:attrNameLst>
                                      </p:cBhvr>
                                      <p:tavLst>
                                        <p:tav tm="0">
                                          <p:val>
                                            <p:fltVal val="0"/>
                                          </p:val>
                                        </p:tav>
                                        <p:tav tm="100000">
                                          <p:val>
                                            <p:strVal val="#ppt_w"/>
                                          </p:val>
                                        </p:tav>
                                      </p:tavLst>
                                    </p:anim>
                                    <p:anim calcmode="lin" valueType="num">
                                      <p:cBhvr>
                                        <p:cTn id="38" dur="2000" fill="hold"/>
                                        <p:tgtEl>
                                          <p:spTgt spid="12"/>
                                        </p:tgtEl>
                                        <p:attrNameLst>
                                          <p:attrName>ppt_h</p:attrName>
                                        </p:attrNameLst>
                                      </p:cBhvr>
                                      <p:tavLst>
                                        <p:tav tm="0">
                                          <p:val>
                                            <p:fltVal val="0"/>
                                          </p:val>
                                        </p:tav>
                                        <p:tav tm="100000">
                                          <p:val>
                                            <p:strVal val="#ppt_h"/>
                                          </p:val>
                                        </p:tav>
                                      </p:tavLst>
                                    </p:anim>
                                    <p:anim calcmode="lin" valueType="num">
                                      <p:cBhvr>
                                        <p:cTn id="39" dur="2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1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sz="quarter" idx="4294967295"/>
          </p:nvPr>
        </p:nvGraphicFramePr>
        <p:xfrm>
          <a:off x="76200" y="30956"/>
          <a:ext cx="1277938" cy="1274763"/>
        </p:xfrm>
        <a:graphic>
          <a:graphicData uri="http://schemas.openxmlformats.org/presentationml/2006/ole">
            <mc:AlternateContent xmlns:mc="http://schemas.openxmlformats.org/markup-compatibility/2006">
              <mc:Choice xmlns:v="urn:schemas-microsoft-com:vml" Requires="v">
                <p:oleObj spid="_x0000_s6153" name="Clip" r:id="rId4" imgW="1278255" imgH="1273810" progId="MS_ClipArt_Gallery.2">
                  <p:embed/>
                </p:oleObj>
              </mc:Choice>
              <mc:Fallback>
                <p:oleObj name="Clip" r:id="rId4" imgW="1278255" imgH="1273810" progId="MS_ClipArt_Gallery.2">
                  <p:embed/>
                  <p:pic>
                    <p:nvPicPr>
                      <p:cNvPr id="0" name="Picture 61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0956"/>
                        <a:ext cx="1277938"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27" name="Picture 5" descr="BAR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0300" y="5973763"/>
            <a:ext cx="66294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3d butterfly"/>
          <p:cNvPicPr>
            <a:picLocks noChangeAspect="1" noChangeArrowheads="1" noCrop="1"/>
          </p:cNvPicPr>
          <p:nvPr/>
        </p:nvPicPr>
        <p:blipFill>
          <a:blip r:embed="rId7"/>
          <a:srcRect/>
          <a:stretch>
            <a:fillRect/>
          </a:stretch>
        </p:blipFill>
        <p:spPr bwMode="auto">
          <a:xfrm>
            <a:off x="8215313" y="0"/>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3d butterfly"/>
          <p:cNvPicPr>
            <a:picLocks noChangeAspect="1" noChangeArrowheads="1" noCrop="1"/>
          </p:cNvPicPr>
          <p:nvPr/>
        </p:nvPicPr>
        <p:blipFill>
          <a:blip r:embed="rId7"/>
          <a:srcRect/>
          <a:stretch>
            <a:fillRect/>
          </a:stretch>
        </p:blipFill>
        <p:spPr bwMode="auto">
          <a:xfrm>
            <a:off x="7848600" y="5181600"/>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3d butterfly"/>
          <p:cNvPicPr>
            <a:picLocks noChangeAspect="1" noChangeArrowheads="1" noCrop="1"/>
          </p:cNvPicPr>
          <p:nvPr/>
        </p:nvPicPr>
        <p:blipFill>
          <a:blip r:embed="rId7"/>
          <a:srcRect/>
          <a:stretch>
            <a:fillRect/>
          </a:stretch>
        </p:blipFill>
        <p:spPr bwMode="auto">
          <a:xfrm>
            <a:off x="2928938" y="0"/>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3d butterfly"/>
          <p:cNvPicPr>
            <a:picLocks noChangeAspect="1" noChangeArrowheads="1" noCrop="1"/>
          </p:cNvPicPr>
          <p:nvPr/>
        </p:nvPicPr>
        <p:blipFill>
          <a:blip r:embed="rId7"/>
          <a:srcRect/>
          <a:stretch>
            <a:fillRect/>
          </a:stretch>
        </p:blipFill>
        <p:spPr bwMode="auto">
          <a:xfrm flipH="1">
            <a:off x="6858000" y="5486400"/>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3d butterfly"/>
          <p:cNvPicPr>
            <a:picLocks noChangeAspect="1" noChangeArrowheads="1" noCrop="1"/>
          </p:cNvPicPr>
          <p:nvPr/>
        </p:nvPicPr>
        <p:blipFill>
          <a:blip r:embed="rId7"/>
          <a:srcRect/>
          <a:stretch>
            <a:fillRect/>
          </a:stretch>
        </p:blipFill>
        <p:spPr bwMode="auto">
          <a:xfrm flipH="1">
            <a:off x="1357313" y="0"/>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3d butterfly"/>
          <p:cNvPicPr>
            <a:picLocks noChangeAspect="1" noChangeArrowheads="1" noCrop="1"/>
          </p:cNvPicPr>
          <p:nvPr/>
        </p:nvPicPr>
        <p:blipFill>
          <a:blip r:embed="rId7"/>
          <a:srcRect/>
          <a:stretch>
            <a:fillRect/>
          </a:stretch>
        </p:blipFill>
        <p:spPr bwMode="auto">
          <a:xfrm flipH="1">
            <a:off x="533400" y="5427663"/>
            <a:ext cx="6096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3"/>
          <p:cNvSpPr txBox="1">
            <a:spLocks noChangeArrowheads="1"/>
          </p:cNvSpPr>
          <p:nvPr/>
        </p:nvSpPr>
        <p:spPr bwMode="auto">
          <a:xfrm>
            <a:off x="3714750" y="1643063"/>
            <a:ext cx="1628775" cy="1384300"/>
          </a:xfrm>
          <a:prstGeom prst="rect">
            <a:avLst/>
          </a:prstGeom>
          <a:solidFill>
            <a:schemeClr val="bg1"/>
          </a:solidFill>
          <a:ln w="9525">
            <a:solidFill>
              <a:schemeClr val="bg1"/>
            </a:solidFill>
            <a:miter lim="800000"/>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sz="2800" b="1" dirty="0">
              <a:solidFill>
                <a:srgbClr val="FF0000"/>
              </a:solidFill>
              <a:cs typeface="Times New Roman" panose="02020603050405020304" pitchFamily="18" charset="0"/>
            </a:endParaRPr>
          </a:p>
          <a:p>
            <a:pPr algn="ctr" eaLnBrk="1" hangingPunct="1"/>
            <a:r>
              <a:rPr lang="en-US" sz="2800" b="1" dirty="0">
                <a:solidFill>
                  <a:srgbClr val="FF0000"/>
                </a:solidFill>
                <a:cs typeface="Times New Roman" panose="02020603050405020304" pitchFamily="18" charset="0"/>
              </a:rPr>
              <a:t>BÀI 4</a:t>
            </a:r>
            <a:endParaRPr lang="en-US" sz="2000" b="1" dirty="0">
              <a:solidFill>
                <a:srgbClr val="FF0000"/>
              </a:solidFill>
            </a:endParaRPr>
          </a:p>
          <a:p>
            <a:pPr algn="ctr" eaLnBrk="1" hangingPunct="1"/>
            <a:endParaRPr lang="en-US" sz="2800" b="1" u="sng" dirty="0">
              <a:solidFill>
                <a:srgbClr val="0033CC"/>
              </a:solidFill>
            </a:endParaRPr>
          </a:p>
        </p:txBody>
      </p:sp>
      <p:sp>
        <p:nvSpPr>
          <p:cNvPr id="3" name="Rectangle 2"/>
          <p:cNvSpPr/>
          <p:nvPr/>
        </p:nvSpPr>
        <p:spPr>
          <a:xfrm>
            <a:off x="0" y="2743200"/>
            <a:ext cx="9144000" cy="1754326"/>
          </a:xfrm>
          <a:prstGeom prst="rect">
            <a:avLst/>
          </a:prstGeom>
        </p:spPr>
        <p:txBody>
          <a:bodyPr wrap="square">
            <a:spAutoFit/>
          </a:bodyPr>
          <a:lstStyle/>
          <a:p>
            <a:pPr algn="ctr"/>
            <a:r>
              <a:rPr lang="en-US" sz="5400" b="1" dirty="0" smtClean="0">
                <a:solidFill>
                  <a:srgbClr val="FF0000"/>
                </a:solidFill>
                <a:cs typeface="Times New Roman" panose="02020603050405020304" pitchFamily="18" charset="0"/>
              </a:rPr>
              <a:t>VAI TRÒ CỦA CÁC NGUYÊN TỐ KHOÁNG</a:t>
            </a:r>
            <a:endParaRPr lang="en-US" sz="5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2000" fill="hold"/>
                                        <p:tgtEl>
                                          <p:spTgt spid="4102"/>
                                        </p:tgtEl>
                                        <p:attrNameLst>
                                          <p:attrName>ppt_w</p:attrName>
                                        </p:attrNameLst>
                                      </p:cBhvr>
                                      <p:tavLst>
                                        <p:tav tm="0">
                                          <p:val>
                                            <p:fltVal val="0"/>
                                          </p:val>
                                        </p:tav>
                                        <p:tav tm="100000">
                                          <p:val>
                                            <p:strVal val="#ppt_w"/>
                                          </p:val>
                                        </p:tav>
                                      </p:tavLst>
                                    </p:anim>
                                    <p:anim calcmode="lin" valueType="num">
                                      <p:cBhvr>
                                        <p:cTn id="8" dur="2000" fill="hold"/>
                                        <p:tgtEl>
                                          <p:spTgt spid="4102"/>
                                        </p:tgtEl>
                                        <p:attrNameLst>
                                          <p:attrName>ppt_h</p:attrName>
                                        </p:attrNameLst>
                                      </p:cBhvr>
                                      <p:tavLst>
                                        <p:tav tm="0">
                                          <p:val>
                                            <p:fltVal val="0"/>
                                          </p:val>
                                        </p:tav>
                                        <p:tav tm="100000">
                                          <p:val>
                                            <p:strVal val="#ppt_h"/>
                                          </p:val>
                                        </p:tav>
                                      </p:tavLst>
                                    </p:anim>
                                    <p:anim calcmode="lin" valueType="num">
                                      <p:cBhvr>
                                        <p:cTn id="9" dur="2000" fill="hold"/>
                                        <p:tgtEl>
                                          <p:spTgt spid="410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10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11" presetID="15" presetClass="entr" presetSubtype="0" fill="hold" nodeType="withEffect">
                                  <p:stCondLst>
                                    <p:cond delay="0"/>
                                  </p:stCondLst>
                                  <p:childTnLst>
                                    <p:set>
                                      <p:cBhvr>
                                        <p:cTn id="12" dur="1" fill="hold">
                                          <p:stCondLst>
                                            <p:cond delay="0"/>
                                          </p:stCondLst>
                                        </p:cTn>
                                        <p:tgtEl>
                                          <p:spTgt spid="4103"/>
                                        </p:tgtEl>
                                        <p:attrNameLst>
                                          <p:attrName>style.visibility</p:attrName>
                                        </p:attrNameLst>
                                      </p:cBhvr>
                                      <p:to>
                                        <p:strVal val="visible"/>
                                      </p:to>
                                    </p:set>
                                    <p:anim calcmode="lin" valueType="num">
                                      <p:cBhvr>
                                        <p:cTn id="13" dur="2000" fill="hold"/>
                                        <p:tgtEl>
                                          <p:spTgt spid="4103"/>
                                        </p:tgtEl>
                                        <p:attrNameLst>
                                          <p:attrName>ppt_w</p:attrName>
                                        </p:attrNameLst>
                                      </p:cBhvr>
                                      <p:tavLst>
                                        <p:tav tm="0">
                                          <p:val>
                                            <p:fltVal val="0"/>
                                          </p:val>
                                        </p:tav>
                                        <p:tav tm="100000">
                                          <p:val>
                                            <p:strVal val="#ppt_w"/>
                                          </p:val>
                                        </p:tav>
                                      </p:tavLst>
                                    </p:anim>
                                    <p:anim calcmode="lin" valueType="num">
                                      <p:cBhvr>
                                        <p:cTn id="14" dur="2000" fill="hold"/>
                                        <p:tgtEl>
                                          <p:spTgt spid="4103"/>
                                        </p:tgtEl>
                                        <p:attrNameLst>
                                          <p:attrName>ppt_h</p:attrName>
                                        </p:attrNameLst>
                                      </p:cBhvr>
                                      <p:tavLst>
                                        <p:tav tm="0">
                                          <p:val>
                                            <p:fltVal val="0"/>
                                          </p:val>
                                        </p:tav>
                                        <p:tav tm="100000">
                                          <p:val>
                                            <p:strVal val="#ppt_h"/>
                                          </p:val>
                                        </p:tav>
                                      </p:tavLst>
                                    </p:anim>
                                    <p:anim calcmode="lin" valueType="num">
                                      <p:cBhvr>
                                        <p:cTn id="15" dur="2000" fill="hold"/>
                                        <p:tgtEl>
                                          <p:spTgt spid="4103"/>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410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par>
                                <p:cTn id="17" presetID="15" presetClass="entr" presetSubtype="0" fill="hold" nodeType="withEffect">
                                  <p:stCondLst>
                                    <p:cond delay="0"/>
                                  </p:stCondLst>
                                  <p:childTnLst>
                                    <p:set>
                                      <p:cBhvr>
                                        <p:cTn id="18" dur="1" fill="hold">
                                          <p:stCondLst>
                                            <p:cond delay="0"/>
                                          </p:stCondLst>
                                        </p:cTn>
                                        <p:tgtEl>
                                          <p:spTgt spid="4104"/>
                                        </p:tgtEl>
                                        <p:attrNameLst>
                                          <p:attrName>style.visibility</p:attrName>
                                        </p:attrNameLst>
                                      </p:cBhvr>
                                      <p:to>
                                        <p:strVal val="visible"/>
                                      </p:to>
                                    </p:set>
                                    <p:anim calcmode="lin" valueType="num">
                                      <p:cBhvr>
                                        <p:cTn id="19" dur="2000" fill="hold"/>
                                        <p:tgtEl>
                                          <p:spTgt spid="4104"/>
                                        </p:tgtEl>
                                        <p:attrNameLst>
                                          <p:attrName>ppt_w</p:attrName>
                                        </p:attrNameLst>
                                      </p:cBhvr>
                                      <p:tavLst>
                                        <p:tav tm="0">
                                          <p:val>
                                            <p:fltVal val="0"/>
                                          </p:val>
                                        </p:tav>
                                        <p:tav tm="100000">
                                          <p:val>
                                            <p:strVal val="#ppt_w"/>
                                          </p:val>
                                        </p:tav>
                                      </p:tavLst>
                                    </p:anim>
                                    <p:anim calcmode="lin" valueType="num">
                                      <p:cBhvr>
                                        <p:cTn id="20" dur="2000" fill="hold"/>
                                        <p:tgtEl>
                                          <p:spTgt spid="4104"/>
                                        </p:tgtEl>
                                        <p:attrNameLst>
                                          <p:attrName>ppt_h</p:attrName>
                                        </p:attrNameLst>
                                      </p:cBhvr>
                                      <p:tavLst>
                                        <p:tav tm="0">
                                          <p:val>
                                            <p:fltVal val="0"/>
                                          </p:val>
                                        </p:tav>
                                        <p:tav tm="100000">
                                          <p:val>
                                            <p:strVal val="#ppt_h"/>
                                          </p:val>
                                        </p:tav>
                                      </p:tavLst>
                                    </p:anim>
                                    <p:anim calcmode="lin" valueType="num">
                                      <p:cBhvr>
                                        <p:cTn id="21" dur="2000" fill="hold"/>
                                        <p:tgtEl>
                                          <p:spTgt spid="4104"/>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410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7"/>
                                            </p:cond>
                                          </p:stCondLst>
                                          <p:endCondLst>
                                            <p:cond evt="onStopAudio" delay="0">
                                              <p:tgtEl>
                                                <p:sldTgt/>
                                              </p:tgtEl>
                                            </p:cond>
                                          </p:endCondLst>
                                        </p:cTn>
                                        <p:tgtEl>
                                          <p:sndTgt r:embed="rId3" name="wind.wav"/>
                                        </p:tgtEl>
                                      </p:cMediaNode>
                                    </p:audio>
                                  </p:subTnLst>
                                </p:cTn>
                              </p:par>
                              <p:par>
                                <p:cTn id="23" presetID="15" presetClass="entr" presetSubtype="0" fill="hold" nodeType="withEffect">
                                  <p:stCondLst>
                                    <p:cond delay="0"/>
                                  </p:stCondLst>
                                  <p:childTnLst>
                                    <p:set>
                                      <p:cBhvr>
                                        <p:cTn id="24" dur="1" fill="hold">
                                          <p:stCondLst>
                                            <p:cond delay="0"/>
                                          </p:stCondLst>
                                        </p:cTn>
                                        <p:tgtEl>
                                          <p:spTgt spid="4105"/>
                                        </p:tgtEl>
                                        <p:attrNameLst>
                                          <p:attrName>style.visibility</p:attrName>
                                        </p:attrNameLst>
                                      </p:cBhvr>
                                      <p:to>
                                        <p:strVal val="visible"/>
                                      </p:to>
                                    </p:set>
                                    <p:anim calcmode="lin" valueType="num">
                                      <p:cBhvr>
                                        <p:cTn id="25" dur="500" fill="hold"/>
                                        <p:tgtEl>
                                          <p:spTgt spid="4105"/>
                                        </p:tgtEl>
                                        <p:attrNameLst>
                                          <p:attrName>ppt_w</p:attrName>
                                        </p:attrNameLst>
                                      </p:cBhvr>
                                      <p:tavLst>
                                        <p:tav tm="0">
                                          <p:val>
                                            <p:fltVal val="0"/>
                                          </p:val>
                                        </p:tav>
                                        <p:tav tm="100000">
                                          <p:val>
                                            <p:strVal val="#ppt_w"/>
                                          </p:val>
                                        </p:tav>
                                      </p:tavLst>
                                    </p:anim>
                                    <p:anim calcmode="lin" valueType="num">
                                      <p:cBhvr>
                                        <p:cTn id="26" dur="500" fill="hold"/>
                                        <p:tgtEl>
                                          <p:spTgt spid="4105"/>
                                        </p:tgtEl>
                                        <p:attrNameLst>
                                          <p:attrName>ppt_h</p:attrName>
                                        </p:attrNameLst>
                                      </p:cBhvr>
                                      <p:tavLst>
                                        <p:tav tm="0">
                                          <p:val>
                                            <p:fltVal val="0"/>
                                          </p:val>
                                        </p:tav>
                                        <p:tav tm="100000">
                                          <p:val>
                                            <p:strVal val="#ppt_h"/>
                                          </p:val>
                                        </p:tav>
                                      </p:tavLst>
                                    </p:anim>
                                    <p:anim calcmode="lin" valueType="num">
                                      <p:cBhvr>
                                        <p:cTn id="27" dur="500" fill="hold"/>
                                        <p:tgtEl>
                                          <p:spTgt spid="4105"/>
                                        </p:tgtEl>
                                        <p:attrNameLst>
                                          <p:attrName>ppt_x</p:attrName>
                                        </p:attrNameLst>
                                      </p:cBhvr>
                                      <p:tavLst>
                                        <p:tav tm="0" fmla="#ppt_x+(cos(-2*pi*(1-$))*-#ppt_x-sin(-2*pi*(1-$))*(1-#ppt_y))*(1-$)">
                                          <p:val>
                                            <p:fltVal val="0"/>
                                          </p:val>
                                        </p:tav>
                                        <p:tav tm="100000">
                                          <p:val>
                                            <p:fltVal val="1"/>
                                          </p:val>
                                        </p:tav>
                                      </p:tavLst>
                                    </p:anim>
                                    <p:anim calcmode="lin" valueType="num">
                                      <p:cBhvr>
                                        <p:cTn id="28" dur="500" fill="hold"/>
                                        <p:tgtEl>
                                          <p:spTgt spid="410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3"/>
                                            </p:cond>
                                          </p:stCondLst>
                                          <p:endCondLst>
                                            <p:cond evt="onStopAudio" delay="0">
                                              <p:tgtEl>
                                                <p:sldTgt/>
                                              </p:tgtEl>
                                            </p:cond>
                                          </p:endCondLst>
                                        </p:cTn>
                                        <p:tgtEl>
                                          <p:sndTgt r:embed="rId3" name="wind.wav"/>
                                        </p:tgtEl>
                                      </p:cMediaNode>
                                    </p:audio>
                                  </p:subTnLst>
                                </p:cTn>
                              </p:par>
                              <p:par>
                                <p:cTn id="29" presetID="15" presetClass="entr" presetSubtype="0" fill="hold" nodeType="withEffect">
                                  <p:stCondLst>
                                    <p:cond delay="0"/>
                                  </p:stCondLst>
                                  <p:childTnLst>
                                    <p:set>
                                      <p:cBhvr>
                                        <p:cTn id="30" dur="1" fill="hold">
                                          <p:stCondLst>
                                            <p:cond delay="0"/>
                                          </p:stCondLst>
                                        </p:cTn>
                                        <p:tgtEl>
                                          <p:spTgt spid="4106"/>
                                        </p:tgtEl>
                                        <p:attrNameLst>
                                          <p:attrName>style.visibility</p:attrName>
                                        </p:attrNameLst>
                                      </p:cBhvr>
                                      <p:to>
                                        <p:strVal val="visible"/>
                                      </p:to>
                                    </p:set>
                                    <p:anim calcmode="lin" valueType="num">
                                      <p:cBhvr>
                                        <p:cTn id="31" dur="500" fill="hold"/>
                                        <p:tgtEl>
                                          <p:spTgt spid="4106"/>
                                        </p:tgtEl>
                                        <p:attrNameLst>
                                          <p:attrName>ppt_w</p:attrName>
                                        </p:attrNameLst>
                                      </p:cBhvr>
                                      <p:tavLst>
                                        <p:tav tm="0">
                                          <p:val>
                                            <p:fltVal val="0"/>
                                          </p:val>
                                        </p:tav>
                                        <p:tav tm="100000">
                                          <p:val>
                                            <p:strVal val="#ppt_w"/>
                                          </p:val>
                                        </p:tav>
                                      </p:tavLst>
                                    </p:anim>
                                    <p:anim calcmode="lin" valueType="num">
                                      <p:cBhvr>
                                        <p:cTn id="32" dur="500" fill="hold"/>
                                        <p:tgtEl>
                                          <p:spTgt spid="4106"/>
                                        </p:tgtEl>
                                        <p:attrNameLst>
                                          <p:attrName>ppt_h</p:attrName>
                                        </p:attrNameLst>
                                      </p:cBhvr>
                                      <p:tavLst>
                                        <p:tav tm="0">
                                          <p:val>
                                            <p:fltVal val="0"/>
                                          </p:val>
                                        </p:tav>
                                        <p:tav tm="100000">
                                          <p:val>
                                            <p:strVal val="#ppt_h"/>
                                          </p:val>
                                        </p:tav>
                                      </p:tavLst>
                                    </p:anim>
                                    <p:anim calcmode="lin" valueType="num">
                                      <p:cBhvr>
                                        <p:cTn id="33" dur="500" fill="hold"/>
                                        <p:tgtEl>
                                          <p:spTgt spid="4106"/>
                                        </p:tgtEl>
                                        <p:attrNameLst>
                                          <p:attrName>ppt_x</p:attrName>
                                        </p:attrNameLst>
                                      </p:cBhvr>
                                      <p:tavLst>
                                        <p:tav tm="0" fmla="#ppt_x+(cos(-2*pi*(1-$))*-#ppt_x-sin(-2*pi*(1-$))*(1-#ppt_y))*(1-$)">
                                          <p:val>
                                            <p:fltVal val="0"/>
                                          </p:val>
                                        </p:tav>
                                        <p:tav tm="100000">
                                          <p:val>
                                            <p:fltVal val="1"/>
                                          </p:val>
                                        </p:tav>
                                      </p:tavLst>
                                    </p:anim>
                                    <p:anim calcmode="lin" valueType="num">
                                      <p:cBhvr>
                                        <p:cTn id="34" dur="500" fill="hold"/>
                                        <p:tgtEl>
                                          <p:spTgt spid="410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9"/>
                                            </p:cond>
                                          </p:stCondLst>
                                          <p:endCondLst>
                                            <p:cond evt="onStopAudio" delay="0">
                                              <p:tgtEl>
                                                <p:sldTgt/>
                                              </p:tgtEl>
                                            </p:cond>
                                          </p:endCondLst>
                                        </p:cTn>
                                        <p:tgtEl>
                                          <p:sndTgt r:embed="rId3" name="wind.wav"/>
                                        </p:tgtEl>
                                      </p:cMediaNode>
                                    </p:audio>
                                  </p:subTnLst>
                                </p:cTn>
                              </p:par>
                              <p:par>
                                <p:cTn id="35" presetID="15" presetClass="entr" presetSubtype="0" fill="hold" nodeType="withEffect">
                                  <p:stCondLst>
                                    <p:cond delay="0"/>
                                  </p:stCondLst>
                                  <p:childTnLst>
                                    <p:set>
                                      <p:cBhvr>
                                        <p:cTn id="36" dur="1" fill="hold">
                                          <p:stCondLst>
                                            <p:cond delay="0"/>
                                          </p:stCondLst>
                                        </p:cTn>
                                        <p:tgtEl>
                                          <p:spTgt spid="4107"/>
                                        </p:tgtEl>
                                        <p:attrNameLst>
                                          <p:attrName>style.visibility</p:attrName>
                                        </p:attrNameLst>
                                      </p:cBhvr>
                                      <p:to>
                                        <p:strVal val="visible"/>
                                      </p:to>
                                    </p:set>
                                    <p:anim calcmode="lin" valueType="num">
                                      <p:cBhvr>
                                        <p:cTn id="37" dur="500" fill="hold"/>
                                        <p:tgtEl>
                                          <p:spTgt spid="4107"/>
                                        </p:tgtEl>
                                        <p:attrNameLst>
                                          <p:attrName>ppt_w</p:attrName>
                                        </p:attrNameLst>
                                      </p:cBhvr>
                                      <p:tavLst>
                                        <p:tav tm="0">
                                          <p:val>
                                            <p:fltVal val="0"/>
                                          </p:val>
                                        </p:tav>
                                        <p:tav tm="100000">
                                          <p:val>
                                            <p:strVal val="#ppt_w"/>
                                          </p:val>
                                        </p:tav>
                                      </p:tavLst>
                                    </p:anim>
                                    <p:anim calcmode="lin" valueType="num">
                                      <p:cBhvr>
                                        <p:cTn id="38" dur="500" fill="hold"/>
                                        <p:tgtEl>
                                          <p:spTgt spid="4107"/>
                                        </p:tgtEl>
                                        <p:attrNameLst>
                                          <p:attrName>ppt_h</p:attrName>
                                        </p:attrNameLst>
                                      </p:cBhvr>
                                      <p:tavLst>
                                        <p:tav tm="0">
                                          <p:val>
                                            <p:fltVal val="0"/>
                                          </p:val>
                                        </p:tav>
                                        <p:tav tm="100000">
                                          <p:val>
                                            <p:strVal val="#ppt_h"/>
                                          </p:val>
                                        </p:tav>
                                      </p:tavLst>
                                    </p:anim>
                                    <p:anim calcmode="lin" valueType="num">
                                      <p:cBhvr>
                                        <p:cTn id="39" dur="500" fill="hold"/>
                                        <p:tgtEl>
                                          <p:spTgt spid="4107"/>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410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5"/>
                                            </p:cond>
                                          </p:stCondLst>
                                          <p:endCondLst>
                                            <p:cond evt="onStopAudio" delay="0">
                                              <p:tgtEl>
                                                <p:sldTgt/>
                                              </p:tgtEl>
                                            </p:cond>
                                          </p:endCondLst>
                                        </p:cTn>
                                        <p:tgtEl>
                                          <p:sndTgt r:embed="rId3" name="wind.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wheel(1)">
                                      <p:cBhvr>
                                        <p:cTn id="5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4502" y="228600"/>
            <a:ext cx="7924800" cy="3962400"/>
          </a:xfrm>
        </p:spPr>
      </p:pic>
      <p:sp>
        <p:nvSpPr>
          <p:cNvPr id="10243" name="Text Box 5"/>
          <p:cNvSpPr txBox="1">
            <a:spLocks noChangeArrowheads="1"/>
          </p:cNvSpPr>
          <p:nvPr/>
        </p:nvSpPr>
        <p:spPr bwMode="auto">
          <a:xfrm>
            <a:off x="422275" y="4643438"/>
            <a:ext cx="729297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pPr>
            <a:r>
              <a:rPr lang="en-US" sz="2800">
                <a:solidFill>
                  <a:srgbClr val="002060"/>
                </a:solidFill>
                <a:latin typeface="Times New Roman" panose="02020603050405020304" pitchFamily="18" charset="0"/>
                <a:cs typeface="Times New Roman" panose="02020603050405020304" pitchFamily="18" charset="0"/>
              </a:rPr>
              <a:t>Cây cà chua trồng trong 3 môi trường:</a:t>
            </a:r>
            <a:endParaRPr lang="en-US" sz="2400">
              <a:solidFill>
                <a:srgbClr val="002060"/>
              </a:solidFill>
              <a:latin typeface="Times New Roman" panose="02020603050405020304" pitchFamily="18" charset="0"/>
              <a:cs typeface="Times New Roman" panose="02020603050405020304" pitchFamily="18" charset="0"/>
            </a:endParaRPr>
          </a:p>
          <a:p>
            <a:pPr lvl="1" eaLnBrk="1" hangingPunct="1">
              <a:spcBef>
                <a:spcPts val="600"/>
              </a:spcBef>
              <a:buFontTx/>
              <a:buAutoNum type="arabicPeriod"/>
            </a:pPr>
            <a:r>
              <a:rPr lang="en-US" sz="2400">
                <a:solidFill>
                  <a:srgbClr val="0000FF"/>
                </a:solidFill>
                <a:latin typeface="Times New Roman" panose="02020603050405020304" pitchFamily="18" charset="0"/>
                <a:cs typeface="Times New Roman" panose="02020603050405020304" pitchFamily="18" charset="0"/>
              </a:rPr>
              <a:t>Đầy đủ các nguyên tố dinh dưỡng khoáng thiết yếu</a:t>
            </a:r>
          </a:p>
          <a:p>
            <a:pPr lvl="1" eaLnBrk="1" hangingPunct="1">
              <a:spcBef>
                <a:spcPts val="600"/>
              </a:spcBef>
              <a:buFontTx/>
              <a:buAutoNum type="arabicPeriod"/>
            </a:pPr>
            <a:r>
              <a:rPr lang="en-US" sz="2400">
                <a:solidFill>
                  <a:srgbClr val="0000FF"/>
                </a:solidFill>
                <a:latin typeface="Times New Roman" panose="02020603050405020304" pitchFamily="18" charset="0"/>
                <a:cs typeface="Times New Roman" panose="02020603050405020304" pitchFamily="18" charset="0"/>
              </a:rPr>
              <a:t>Chỉ chứa nước cất</a:t>
            </a:r>
          </a:p>
          <a:p>
            <a:pPr lvl="1" eaLnBrk="1" hangingPunct="1">
              <a:spcBef>
                <a:spcPts val="600"/>
              </a:spcBef>
              <a:buFontTx/>
              <a:buAutoNum type="arabicPeriod"/>
            </a:pPr>
            <a:r>
              <a:rPr lang="en-US" sz="2400">
                <a:solidFill>
                  <a:srgbClr val="0000FF"/>
                </a:solidFill>
                <a:latin typeface="Times New Roman" panose="02020603050405020304" pitchFamily="18" charset="0"/>
                <a:cs typeface="Times New Roman" panose="02020603050405020304" pitchFamily="18" charset="0"/>
              </a:rPr>
              <a:t>Thiếu nguyên tố Mg</a:t>
            </a:r>
            <a:endParaRPr lang="en-US" sz="2800">
              <a:solidFill>
                <a:srgbClr val="0000FF"/>
              </a:solidFill>
              <a:latin typeface="Times New Roman" panose="02020603050405020304" pitchFamily="18" charset="0"/>
              <a:cs typeface="Times New Roman" panose="02020603050405020304" pitchFamily="18" charset="0"/>
            </a:endParaRPr>
          </a:p>
        </p:txBody>
      </p:sp>
      <p:sp>
        <p:nvSpPr>
          <p:cNvPr id="10244" name="Text Box 6"/>
          <p:cNvSpPr txBox="1">
            <a:spLocks noChangeArrowheads="1"/>
          </p:cNvSpPr>
          <p:nvPr/>
        </p:nvSpPr>
        <p:spPr bwMode="auto">
          <a:xfrm>
            <a:off x="142875" y="3975100"/>
            <a:ext cx="28575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a:solidFill>
                  <a:srgbClr val="FF0000"/>
                </a:solidFill>
                <a:latin typeface="Times New Roman" panose="02020603050405020304" pitchFamily="18" charset="0"/>
                <a:cs typeface="Times New Roman" panose="02020603050405020304" pitchFamily="18" charset="0"/>
              </a:rPr>
              <a:t>1</a:t>
            </a:r>
          </a:p>
          <a:p>
            <a:pPr algn="ctr" eaLnBrk="1" hangingPunct="1"/>
            <a:r>
              <a:rPr lang="en-US" b="1">
                <a:solidFill>
                  <a:srgbClr val="FF0000"/>
                </a:solidFill>
                <a:latin typeface="Times New Roman" panose="02020603050405020304" pitchFamily="18" charset="0"/>
                <a:cs typeface="Times New Roman" panose="02020603050405020304" pitchFamily="18" charset="0"/>
              </a:rPr>
              <a:t>N, K, P, Ca, Mg, Na, Fe, S</a:t>
            </a:r>
          </a:p>
        </p:txBody>
      </p:sp>
      <p:sp>
        <p:nvSpPr>
          <p:cNvPr id="10245" name="Text Box 7"/>
          <p:cNvSpPr txBox="1">
            <a:spLocks noChangeArrowheads="1"/>
          </p:cNvSpPr>
          <p:nvPr/>
        </p:nvSpPr>
        <p:spPr bwMode="auto">
          <a:xfrm>
            <a:off x="3579813" y="4014788"/>
            <a:ext cx="11731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a:solidFill>
                  <a:srgbClr val="FF0000"/>
                </a:solidFill>
                <a:latin typeface="Times New Roman" panose="02020603050405020304" pitchFamily="18" charset="0"/>
                <a:cs typeface="Times New Roman" panose="02020603050405020304" pitchFamily="18" charset="0"/>
              </a:rPr>
              <a:t>2</a:t>
            </a:r>
          </a:p>
          <a:p>
            <a:pPr algn="ctr" eaLnBrk="1" hangingPunct="1"/>
            <a:r>
              <a:rPr lang="en-US" sz="2000" b="1">
                <a:solidFill>
                  <a:srgbClr val="FF0000"/>
                </a:solidFill>
                <a:latin typeface="Times New Roman" panose="02020603050405020304" pitchFamily="18" charset="0"/>
                <a:cs typeface="Times New Roman" panose="02020603050405020304" pitchFamily="18" charset="0"/>
              </a:rPr>
              <a:t>Nước cất</a:t>
            </a:r>
          </a:p>
          <a:p>
            <a:pPr algn="ctr" eaLnBrk="1" hangingPunct="1"/>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10246" name="Text Box 8"/>
          <p:cNvSpPr txBox="1">
            <a:spLocks noChangeArrowheads="1"/>
          </p:cNvSpPr>
          <p:nvPr/>
        </p:nvSpPr>
        <p:spPr bwMode="auto">
          <a:xfrm>
            <a:off x="5786438" y="4014788"/>
            <a:ext cx="28575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a:solidFill>
                  <a:srgbClr val="FF0000"/>
                </a:solidFill>
                <a:latin typeface="Times New Roman" panose="02020603050405020304" pitchFamily="18" charset="0"/>
                <a:cs typeface="Times New Roman" panose="02020603050405020304" pitchFamily="18" charset="0"/>
              </a:rPr>
              <a:t>3</a:t>
            </a:r>
          </a:p>
          <a:p>
            <a:pPr algn="ctr" eaLnBrk="1" hangingPunct="1"/>
            <a:r>
              <a:rPr lang="en-US" b="1">
                <a:solidFill>
                  <a:srgbClr val="FF0000"/>
                </a:solidFill>
                <a:latin typeface="Times New Roman" panose="02020603050405020304" pitchFamily="18" charset="0"/>
                <a:cs typeface="Times New Roman" panose="02020603050405020304" pitchFamily="18" charset="0"/>
              </a:rPr>
              <a:t>N, K, P, Ca, Na, Fe, S</a:t>
            </a:r>
          </a:p>
        </p:txBody>
      </p:sp>
      <p:pic>
        <p:nvPicPr>
          <p:cNvPr id="8" name="Picture 10" descr="3d butterfly"/>
          <p:cNvPicPr>
            <a:picLocks noChangeAspect="1" noChangeArrowheads="1" noCrop="1"/>
          </p:cNvPicPr>
          <p:nvPr/>
        </p:nvPicPr>
        <p:blipFill>
          <a:blip r:embed="rId4"/>
          <a:srcRect/>
          <a:stretch>
            <a:fillRect/>
          </a:stretch>
        </p:blipFill>
        <p:spPr bwMode="auto">
          <a:xfrm flipH="1">
            <a:off x="142875" y="6171406"/>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3d butterfly"/>
          <p:cNvPicPr>
            <a:picLocks noChangeAspect="1" noChangeArrowheads="1" noCrop="1"/>
          </p:cNvPicPr>
          <p:nvPr/>
        </p:nvPicPr>
        <p:blipFill>
          <a:blip r:embed="rId4"/>
          <a:srcRect/>
          <a:stretch>
            <a:fillRect/>
          </a:stretch>
        </p:blipFill>
        <p:spPr bwMode="auto">
          <a:xfrm>
            <a:off x="4876800" y="6148820"/>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3d butterfly"/>
          <p:cNvPicPr>
            <a:picLocks noChangeAspect="1" noChangeArrowheads="1" noCrop="1"/>
          </p:cNvPicPr>
          <p:nvPr/>
        </p:nvPicPr>
        <p:blipFill>
          <a:blip r:embed="rId4"/>
          <a:srcRect/>
          <a:stretch>
            <a:fillRect/>
          </a:stretch>
        </p:blipFill>
        <p:spPr bwMode="auto">
          <a:xfrm>
            <a:off x="8153400" y="5913437"/>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par>
                                <p:cTn id="11" presetID="15"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 calcmode="lin" valueType="num">
                                      <p:cBhvr>
                                        <p:cTn id="15"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2" name="wind.wav"/>
                                        </p:tgtEl>
                                      </p:cMediaNode>
                                    </p:audio>
                                  </p:subTnLst>
                                </p:cTn>
                              </p:par>
                              <p:par>
                                <p:cTn id="17" presetID="15"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000" fill="hold"/>
                                        <p:tgtEl>
                                          <p:spTgt spid="10"/>
                                        </p:tgtEl>
                                        <p:attrNameLst>
                                          <p:attrName>ppt_w</p:attrName>
                                        </p:attrNameLst>
                                      </p:cBhvr>
                                      <p:tavLst>
                                        <p:tav tm="0">
                                          <p:val>
                                            <p:fltVal val="0"/>
                                          </p:val>
                                        </p:tav>
                                        <p:tav tm="100000">
                                          <p:val>
                                            <p:strVal val="#ppt_w"/>
                                          </p:val>
                                        </p:tav>
                                      </p:tavLst>
                                    </p:anim>
                                    <p:anim calcmode="lin" valueType="num">
                                      <p:cBhvr>
                                        <p:cTn id="20" dur="2000" fill="hold"/>
                                        <p:tgtEl>
                                          <p:spTgt spid="10"/>
                                        </p:tgtEl>
                                        <p:attrNameLst>
                                          <p:attrName>ppt_h</p:attrName>
                                        </p:attrNameLst>
                                      </p:cBhvr>
                                      <p:tavLst>
                                        <p:tav tm="0">
                                          <p:val>
                                            <p:fltVal val="0"/>
                                          </p:val>
                                        </p:tav>
                                        <p:tav tm="100000">
                                          <p:val>
                                            <p:strVal val="#ppt_h"/>
                                          </p:val>
                                        </p:tav>
                                      </p:tavLst>
                                    </p:anim>
                                    <p:anim calcmode="lin" valueType="num">
                                      <p:cBhvr>
                                        <p:cTn id="21"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1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7"/>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427543"/>
            <a:ext cx="8229600" cy="1782762"/>
          </a:xfrm>
        </p:spPr>
        <p:txBody>
          <a:bodyPr>
            <a:normAutofit fontScale="90000"/>
          </a:bodyPr>
          <a:lstStyle/>
          <a:p>
            <a:r>
              <a:rPr lang="vi-VN" altLang="en-US"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 NGUYÊN TỐ DINH DƯỠNG KHOÁNG THIẾT YẾU TRONG CÂY</a:t>
            </a:r>
            <a:r>
              <a:rPr lang="en-US"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n-US"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endParaRPr lang="en-US" dirty="0"/>
          </a:p>
        </p:txBody>
      </p:sp>
      <p:graphicFrame>
        <p:nvGraphicFramePr>
          <p:cNvPr id="4" name="Object 3"/>
          <p:cNvGraphicFramePr>
            <a:graphicFrameLocks noChangeAspect="1"/>
          </p:cNvGraphicFramePr>
          <p:nvPr/>
        </p:nvGraphicFramePr>
        <p:xfrm>
          <a:off x="79375" y="30163"/>
          <a:ext cx="1277938" cy="1276350"/>
        </p:xfrm>
        <a:graphic>
          <a:graphicData uri="http://schemas.openxmlformats.org/presentationml/2006/ole">
            <mc:AlternateContent xmlns:mc="http://schemas.openxmlformats.org/markup-compatibility/2006">
              <mc:Choice xmlns:v="urn:schemas-microsoft-com:vml" Requires="v">
                <p:oleObj spid="_x0000_s2065" name="Clip" r:id="rId4" imgW="1278255" imgH="1273810" progId="MS_ClipArt_Gallery.2">
                  <p:embed/>
                </p:oleObj>
              </mc:Choice>
              <mc:Fallback>
                <p:oleObj name="Clip" r:id="rId4" imgW="1278255" imgH="1273810"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30163"/>
                        <a:ext cx="1277938"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10" descr="3d butterfly"/>
          <p:cNvPicPr>
            <a:picLocks noChangeAspect="1" noChangeArrowheads="1" noCrop="1"/>
          </p:cNvPicPr>
          <p:nvPr/>
        </p:nvPicPr>
        <p:blipFill>
          <a:blip r:embed="rId6"/>
          <a:srcRect/>
          <a:stretch>
            <a:fillRect/>
          </a:stretch>
        </p:blipFill>
        <p:spPr bwMode="auto">
          <a:xfrm flipH="1">
            <a:off x="1357313" y="0"/>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3d butterfly"/>
          <p:cNvPicPr>
            <a:picLocks noChangeAspect="1" noChangeArrowheads="1" noCrop="1"/>
          </p:cNvPicPr>
          <p:nvPr/>
        </p:nvPicPr>
        <p:blipFill>
          <a:blip r:embed="rId6"/>
          <a:srcRect/>
          <a:stretch>
            <a:fillRect/>
          </a:stretch>
        </p:blipFill>
        <p:spPr bwMode="auto">
          <a:xfrm flipH="1">
            <a:off x="520700" y="5419363"/>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3d butterfly"/>
          <p:cNvPicPr>
            <a:picLocks noChangeAspect="1" noChangeArrowheads="1" noCrop="1"/>
          </p:cNvPicPr>
          <p:nvPr/>
        </p:nvPicPr>
        <p:blipFill>
          <a:blip r:embed="rId6"/>
          <a:srcRect/>
          <a:stretch>
            <a:fillRect/>
          </a:stretch>
        </p:blipFill>
        <p:spPr bwMode="auto">
          <a:xfrm>
            <a:off x="2928938" y="0"/>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3d butterfly"/>
          <p:cNvPicPr>
            <a:picLocks noChangeAspect="1" noChangeArrowheads="1" noCrop="1"/>
          </p:cNvPicPr>
          <p:nvPr/>
        </p:nvPicPr>
        <p:blipFill>
          <a:blip r:embed="rId6"/>
          <a:srcRect/>
          <a:stretch>
            <a:fillRect/>
          </a:stretch>
        </p:blipFill>
        <p:spPr bwMode="auto">
          <a:xfrm>
            <a:off x="6934200" y="-8731"/>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8"/>
          <p:cNvGraphicFramePr>
            <a:graphicFrameLocks noChangeAspect="1"/>
          </p:cNvGraphicFramePr>
          <p:nvPr/>
        </p:nvGraphicFramePr>
        <p:xfrm>
          <a:off x="79375" y="30163"/>
          <a:ext cx="1277938" cy="1276350"/>
        </p:xfrm>
        <a:graphic>
          <a:graphicData uri="http://schemas.openxmlformats.org/presentationml/2006/ole">
            <mc:AlternateContent xmlns:mc="http://schemas.openxmlformats.org/markup-compatibility/2006">
              <mc:Choice xmlns:v="urn:schemas-microsoft-com:vml" Requires="v">
                <p:oleObj spid="_x0000_s2066" name="Clip" r:id="rId7" imgW="1278255" imgH="1273810" progId="MS_ClipArt_Gallery.2">
                  <p:embed/>
                </p:oleObj>
              </mc:Choice>
              <mc:Fallback>
                <p:oleObj name="Clip" r:id="rId7" imgW="1278255" imgH="1273810"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30163"/>
                        <a:ext cx="1277938"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 name="Picture 5" descr="BAR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0300" y="5973763"/>
            <a:ext cx="66294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3d butterfly"/>
          <p:cNvPicPr>
            <a:picLocks noGrp="1" noChangeAspect="1" noChangeArrowheads="1" noCrop="1"/>
          </p:cNvPicPr>
          <p:nvPr>
            <p:ph idx="1"/>
          </p:nvPr>
        </p:nvPicPr>
        <p:blipFill>
          <a:blip r:embed="rId6"/>
          <a:srcRect/>
          <a:stretch>
            <a:fillRect/>
          </a:stretch>
        </p:blipFill>
        <p:spPr bwMode="auto">
          <a:xfrm>
            <a:off x="7759700" y="5620976"/>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7320" y="1600200"/>
            <a:ext cx="8915399" cy="523220"/>
          </a:xfrm>
          <a:prstGeom prst="rect">
            <a:avLst/>
          </a:prstGeom>
        </p:spPr>
        <p:txBody>
          <a:bodyPr wrap="square">
            <a:spAutoFit/>
          </a:bodyPr>
          <a:lstStyle/>
          <a:p>
            <a:r>
              <a:rPr lang="en-US" sz="2800" dirty="0" err="1" smtClean="0">
                <a:solidFill>
                  <a:schemeClr val="hlink"/>
                </a:solidFill>
                <a:latin typeface="Times New Roman" panose="02020603050405020304" pitchFamily="18" charset="0"/>
                <a:cs typeface="Times New Roman" panose="02020603050405020304" pitchFamily="18" charset="0"/>
              </a:rPr>
              <a:t>Hãy</a:t>
            </a:r>
            <a:r>
              <a:rPr lang="en-US" sz="2800" dirty="0" smtClean="0">
                <a:solidFill>
                  <a:schemeClr val="hlink"/>
                </a:solidFill>
                <a:latin typeface="Times New Roman" panose="02020603050405020304" pitchFamily="18" charset="0"/>
                <a:cs typeface="Times New Roman" panose="02020603050405020304" pitchFamily="18" charset="0"/>
              </a:rPr>
              <a:t> </a:t>
            </a:r>
            <a:r>
              <a:rPr lang="en-US" sz="2800" dirty="0" err="1" smtClean="0">
                <a:solidFill>
                  <a:schemeClr val="hlink"/>
                </a:solidFill>
                <a:latin typeface="Times New Roman" panose="02020603050405020304" pitchFamily="18" charset="0"/>
                <a:cs typeface="Times New Roman" panose="02020603050405020304" pitchFamily="18" charset="0"/>
              </a:rPr>
              <a:t>kể</a:t>
            </a:r>
            <a:r>
              <a:rPr lang="en-US" sz="2800" dirty="0" smtClean="0">
                <a:solidFill>
                  <a:schemeClr val="hlink"/>
                </a:solidFill>
                <a:latin typeface="Times New Roman" panose="02020603050405020304" pitchFamily="18" charset="0"/>
                <a:cs typeface="Times New Roman" panose="02020603050405020304" pitchFamily="18" charset="0"/>
              </a:rPr>
              <a:t> </a:t>
            </a:r>
            <a:r>
              <a:rPr lang="en-US" sz="2800" dirty="0" err="1" smtClean="0">
                <a:solidFill>
                  <a:schemeClr val="hlink"/>
                </a:solidFill>
                <a:latin typeface="Times New Roman" panose="02020603050405020304" pitchFamily="18" charset="0"/>
                <a:cs typeface="Times New Roman" panose="02020603050405020304" pitchFamily="18" charset="0"/>
              </a:rPr>
              <a:t>tên</a:t>
            </a:r>
            <a:r>
              <a:rPr lang="en-US" sz="2800" dirty="0" smtClean="0">
                <a:solidFill>
                  <a:schemeClr val="hlink"/>
                </a:solidFill>
                <a:latin typeface="Times New Roman" panose="02020603050405020304" pitchFamily="18" charset="0"/>
                <a:cs typeface="Times New Roman" panose="02020603050405020304" pitchFamily="18" charset="0"/>
              </a:rPr>
              <a:t> </a:t>
            </a:r>
            <a:r>
              <a:rPr lang="en-US" sz="2800" dirty="0" err="1" smtClean="0">
                <a:solidFill>
                  <a:schemeClr val="hlink"/>
                </a:solidFill>
                <a:latin typeface="Times New Roman" panose="02020603050405020304" pitchFamily="18" charset="0"/>
                <a:cs typeface="Times New Roman" panose="02020603050405020304" pitchFamily="18" charset="0"/>
              </a:rPr>
              <a:t>các</a:t>
            </a:r>
            <a:r>
              <a:rPr lang="en-US" sz="2800" dirty="0" smtClean="0">
                <a:solidFill>
                  <a:schemeClr val="hlink"/>
                </a:solidFill>
                <a:latin typeface="Times New Roman" panose="02020603050405020304" pitchFamily="18" charset="0"/>
                <a:cs typeface="Times New Roman" panose="02020603050405020304" pitchFamily="18" charset="0"/>
              </a:rPr>
              <a:t> </a:t>
            </a:r>
            <a:r>
              <a:rPr lang="en-US" sz="2800" dirty="0" err="1" smtClean="0">
                <a:solidFill>
                  <a:schemeClr val="hlink"/>
                </a:solidFill>
                <a:latin typeface="Times New Roman" panose="02020603050405020304" pitchFamily="18" charset="0"/>
                <a:cs typeface="Times New Roman" panose="02020603050405020304" pitchFamily="18" charset="0"/>
              </a:rPr>
              <a:t>nguyên</a:t>
            </a:r>
            <a:r>
              <a:rPr lang="en-US" sz="2800" dirty="0" smtClean="0">
                <a:solidFill>
                  <a:schemeClr val="hlink"/>
                </a:solidFill>
                <a:latin typeface="Times New Roman" panose="02020603050405020304" pitchFamily="18" charset="0"/>
                <a:cs typeface="Times New Roman" panose="02020603050405020304" pitchFamily="18" charset="0"/>
              </a:rPr>
              <a:t> </a:t>
            </a:r>
            <a:r>
              <a:rPr lang="en-US" sz="2800" dirty="0" err="1" smtClean="0">
                <a:solidFill>
                  <a:schemeClr val="hlink"/>
                </a:solidFill>
                <a:latin typeface="Times New Roman" panose="02020603050405020304" pitchFamily="18" charset="0"/>
                <a:cs typeface="Times New Roman" panose="02020603050405020304" pitchFamily="18" charset="0"/>
              </a:rPr>
              <a:t>tố</a:t>
            </a:r>
            <a:r>
              <a:rPr lang="en-US" sz="2800" dirty="0" smtClean="0">
                <a:solidFill>
                  <a:schemeClr val="hlink"/>
                </a:solidFill>
                <a:latin typeface="Times New Roman" panose="02020603050405020304" pitchFamily="18" charset="0"/>
                <a:cs typeface="Times New Roman" panose="02020603050405020304" pitchFamily="18" charset="0"/>
              </a:rPr>
              <a:t> </a:t>
            </a:r>
            <a:r>
              <a:rPr lang="en-US" sz="2800" dirty="0" err="1" smtClean="0">
                <a:solidFill>
                  <a:schemeClr val="hlink"/>
                </a:solidFill>
                <a:latin typeface="Times New Roman" panose="02020603050405020304" pitchFamily="18" charset="0"/>
                <a:cs typeface="Times New Roman" panose="02020603050405020304" pitchFamily="18" charset="0"/>
              </a:rPr>
              <a:t>khoáng</a:t>
            </a:r>
            <a:r>
              <a:rPr lang="en-US" sz="2800" dirty="0" smtClean="0">
                <a:solidFill>
                  <a:schemeClr val="hlink"/>
                </a:solidFill>
                <a:latin typeface="Times New Roman" panose="02020603050405020304" pitchFamily="18" charset="0"/>
                <a:cs typeface="Times New Roman" panose="02020603050405020304" pitchFamily="18" charset="0"/>
              </a:rPr>
              <a:t> </a:t>
            </a:r>
            <a:r>
              <a:rPr lang="en-US" sz="2800" dirty="0" err="1" smtClean="0">
                <a:solidFill>
                  <a:schemeClr val="hlink"/>
                </a:solidFill>
                <a:latin typeface="Times New Roman" panose="02020603050405020304" pitchFamily="18" charset="0"/>
                <a:cs typeface="Times New Roman" panose="02020603050405020304" pitchFamily="18" charset="0"/>
              </a:rPr>
              <a:t>cần</a:t>
            </a:r>
            <a:r>
              <a:rPr lang="en-US" sz="2800" dirty="0" smtClean="0">
                <a:solidFill>
                  <a:schemeClr val="hlink"/>
                </a:solidFill>
                <a:latin typeface="Times New Roman" panose="02020603050405020304" pitchFamily="18" charset="0"/>
                <a:cs typeface="Times New Roman" panose="02020603050405020304" pitchFamily="18" charset="0"/>
              </a:rPr>
              <a:t> </a:t>
            </a:r>
            <a:r>
              <a:rPr lang="en-US" sz="2800" dirty="0" err="1" smtClean="0">
                <a:solidFill>
                  <a:schemeClr val="hlink"/>
                </a:solidFill>
                <a:latin typeface="Times New Roman" panose="02020603050405020304" pitchFamily="18" charset="0"/>
                <a:cs typeface="Times New Roman" panose="02020603050405020304" pitchFamily="18" charset="0"/>
              </a:rPr>
              <a:t>thiết</a:t>
            </a:r>
            <a:r>
              <a:rPr lang="en-US" sz="2800" dirty="0" smtClean="0">
                <a:solidFill>
                  <a:schemeClr val="hlink"/>
                </a:solidFill>
                <a:latin typeface="Times New Roman" panose="02020603050405020304" pitchFamily="18" charset="0"/>
                <a:cs typeface="Times New Roman" panose="02020603050405020304" pitchFamily="18" charset="0"/>
              </a:rPr>
              <a:t> </a:t>
            </a:r>
            <a:r>
              <a:rPr lang="en-US" sz="2800" dirty="0" err="1" smtClean="0">
                <a:solidFill>
                  <a:schemeClr val="hlink"/>
                </a:solidFill>
                <a:latin typeface="Times New Roman" panose="02020603050405020304" pitchFamily="18" charset="0"/>
                <a:cs typeface="Times New Roman" panose="02020603050405020304" pitchFamily="18" charset="0"/>
              </a:rPr>
              <a:t>cho</a:t>
            </a:r>
            <a:r>
              <a:rPr lang="en-US" sz="2800" dirty="0" smtClean="0">
                <a:solidFill>
                  <a:schemeClr val="hlink"/>
                </a:solidFill>
                <a:latin typeface="Times New Roman" panose="02020603050405020304" pitchFamily="18" charset="0"/>
                <a:cs typeface="Times New Roman" panose="02020603050405020304" pitchFamily="18" charset="0"/>
              </a:rPr>
              <a:t> </a:t>
            </a:r>
            <a:r>
              <a:rPr lang="en-US" sz="2800" dirty="0" err="1" smtClean="0">
                <a:solidFill>
                  <a:schemeClr val="hlink"/>
                </a:solidFill>
                <a:latin typeface="Times New Roman" panose="02020603050405020304" pitchFamily="18" charset="0"/>
                <a:cs typeface="Times New Roman" panose="02020603050405020304" pitchFamily="18" charset="0"/>
              </a:rPr>
              <a:t>cây</a:t>
            </a:r>
            <a:r>
              <a:rPr lang="en-US" sz="2800" dirty="0">
                <a:solidFill>
                  <a:schemeClr val="hlink"/>
                </a:solidFill>
                <a:latin typeface="Times New Roman" panose="02020603050405020304" pitchFamily="18" charset="0"/>
                <a:cs typeface="Times New Roman" panose="02020603050405020304" pitchFamily="18" charset="0"/>
              </a:rPr>
              <a:t>?</a:t>
            </a:r>
            <a:endParaRPr lang="en-US" sz="2800" dirty="0"/>
          </a:p>
        </p:txBody>
      </p:sp>
      <p:sp>
        <p:nvSpPr>
          <p:cNvPr id="15" name="Rectangle 14"/>
          <p:cNvSpPr/>
          <p:nvPr/>
        </p:nvSpPr>
        <p:spPr>
          <a:xfrm>
            <a:off x="-152400" y="2149683"/>
            <a:ext cx="8915398" cy="1384995"/>
          </a:xfrm>
          <a:prstGeom prst="rect">
            <a:avLst/>
          </a:prstGeom>
        </p:spPr>
        <p:txBody>
          <a:bodyPr wrap="square">
            <a:spAutoFit/>
          </a:bodyPr>
          <a:lstStyle/>
          <a:p>
            <a:pPr>
              <a:spcBef>
                <a:spcPct val="50000"/>
              </a:spcBef>
            </a:pP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khoáng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thiết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trưởng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C, H, O, N, P, K, S, </a:t>
            </a:r>
            <a:r>
              <a:rPr lang="en-US" sz="2800" dirty="0" err="1" smtClean="0">
                <a:solidFill>
                  <a:srgbClr val="0000FF"/>
                </a:solidFill>
                <a:latin typeface="Times New Roman" panose="02020603050405020304" pitchFamily="18" charset="0"/>
                <a:cs typeface="Times New Roman" panose="02020603050405020304" pitchFamily="18" charset="0"/>
              </a:rPr>
              <a:t>Ca</a:t>
            </a:r>
            <a:r>
              <a:rPr lang="en-US" sz="2800" dirty="0" smtClean="0">
                <a:solidFill>
                  <a:srgbClr val="0000FF"/>
                </a:solidFill>
                <a:latin typeface="Times New Roman" panose="02020603050405020304" pitchFamily="18" charset="0"/>
                <a:cs typeface="Times New Roman" panose="02020603050405020304" pitchFamily="18" charset="0"/>
              </a:rPr>
              <a:t>, Mg, Fe, </a:t>
            </a:r>
            <a:r>
              <a:rPr lang="en-US" sz="2800" dirty="0" err="1" smtClean="0">
                <a:solidFill>
                  <a:srgbClr val="0000FF"/>
                </a:solidFill>
                <a:latin typeface="Times New Roman" panose="02020603050405020304" pitchFamily="18" charset="0"/>
                <a:cs typeface="Times New Roman" panose="02020603050405020304" pitchFamily="18" charset="0"/>
              </a:rPr>
              <a:t>Mn</a:t>
            </a:r>
            <a:r>
              <a:rPr lang="en-US" sz="2800" dirty="0" smtClean="0">
                <a:solidFill>
                  <a:srgbClr val="0000FF"/>
                </a:solidFill>
                <a:latin typeface="Times New Roman" panose="02020603050405020304" pitchFamily="18" charset="0"/>
                <a:cs typeface="Times New Roman" panose="02020603050405020304" pitchFamily="18" charset="0"/>
              </a:rPr>
              <a:t>, B, </a:t>
            </a:r>
            <a:r>
              <a:rPr lang="en-US" sz="2800" dirty="0" err="1" smtClean="0">
                <a:solidFill>
                  <a:srgbClr val="0000FF"/>
                </a:solidFill>
                <a:latin typeface="Times New Roman" panose="02020603050405020304" pitchFamily="18" charset="0"/>
                <a:cs typeface="Times New Roman" panose="02020603050405020304" pitchFamily="18" charset="0"/>
              </a:rPr>
              <a:t>Cl</a:t>
            </a:r>
            <a:r>
              <a:rPr lang="en-US" sz="2800" dirty="0" smtClean="0">
                <a:solidFill>
                  <a:srgbClr val="0000FF"/>
                </a:solidFill>
                <a:latin typeface="Times New Roman" panose="02020603050405020304" pitchFamily="18" charset="0"/>
                <a:cs typeface="Times New Roman" panose="02020603050405020304" pitchFamily="18" charset="0"/>
              </a:rPr>
              <a:t>, Zn, Cu, Mo, Ni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0" y="3534678"/>
            <a:ext cx="8898079" cy="2246769"/>
          </a:xfrm>
          <a:prstGeom prst="rect">
            <a:avLst/>
          </a:prstGeom>
        </p:spPr>
        <p:txBody>
          <a:bodyPr wrap="square">
            <a:spAutoFit/>
          </a:bodyPr>
          <a:lstStyle/>
          <a:p>
            <a:pPr marL="609600" indent="-609600">
              <a:buFont typeface="Arial" panose="020B0604020202020204" pitchFamily="34" charset="0"/>
              <a:buNone/>
            </a:pP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dưỡng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khoáng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thiết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yếu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a:t>
            </a:r>
          </a:p>
          <a:p>
            <a:pPr marL="609600" indent="-609600" algn="just">
              <a:buFont typeface="Arial" panose="020B0604020202020204" pitchFamily="34" charset="0"/>
              <a:buNone/>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thiếu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hoàn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thành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a:t>
            </a:r>
          </a:p>
          <a:p>
            <a:pPr marL="609600" indent="-609600">
              <a:buFont typeface="Arial" panose="020B0604020202020204" pitchFamily="34" charset="0"/>
              <a:buNone/>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thế</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bởi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khác</a:t>
            </a:r>
            <a:r>
              <a:rPr lang="en-US" sz="2800" dirty="0" smtClean="0">
                <a:solidFill>
                  <a:srgbClr val="0000FF"/>
                </a:solidFill>
                <a:latin typeface="Times New Roman" panose="02020603050405020304" pitchFamily="18" charset="0"/>
                <a:cs typeface="Times New Roman" panose="02020603050405020304" pitchFamily="18" charset="0"/>
              </a:rPr>
              <a:t>.</a:t>
            </a:r>
          </a:p>
          <a:p>
            <a:pPr marL="609600" indent="-609600">
              <a:buFont typeface="Arial" panose="020B0604020202020204" pitchFamily="34" charset="0"/>
              <a:buNone/>
            </a:pP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tiếp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chuyển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11" presetID="1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par>
                                <p:cTn id="17" presetID="1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7"/>
                                            </p:cond>
                                          </p:stCondLst>
                                          <p:endCondLst>
                                            <p:cond evt="onStopAudio" delay="0">
                                              <p:tgtEl>
                                                <p:sldTgt/>
                                              </p:tgtEl>
                                            </p:cond>
                                          </p:endCondLst>
                                        </p:cTn>
                                        <p:tgtEl>
                                          <p:sndTgt r:embed="rId3" name="wind.wav"/>
                                        </p:tgtEl>
                                      </p:cMediaNode>
                                    </p:audio>
                                  </p:subTnLst>
                                </p:cTn>
                              </p:par>
                              <p:par>
                                <p:cTn id="23" presetID="15"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ppt_w</p:attrName>
                                        </p:attrNameLst>
                                      </p:cBhvr>
                                      <p:tavLst>
                                        <p:tav tm="0">
                                          <p:val>
                                            <p:fltVal val="0"/>
                                          </p:val>
                                        </p:tav>
                                        <p:tav tm="100000">
                                          <p:val>
                                            <p:strVal val="#ppt_w"/>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 calcmode="lin" valueType="num">
                                      <p:cBhvr>
                                        <p:cTn id="27"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3"/>
                                            </p:cond>
                                          </p:stCondLst>
                                          <p:endCondLst>
                                            <p:cond evt="onStopAudio" delay="0">
                                              <p:tgtEl>
                                                <p:sldTgt/>
                                              </p:tgtEl>
                                            </p:cond>
                                          </p:endCondLst>
                                        </p:cTn>
                                        <p:tgtEl>
                                          <p:sndTgt r:embed="rId3" name="wind.wav"/>
                                        </p:tgtEl>
                                      </p:cMediaNode>
                                    </p:audio>
                                  </p:subTnLst>
                                </p:cTn>
                              </p:par>
                              <p:par>
                                <p:cTn id="29" presetID="15"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000" fill="hold"/>
                                        <p:tgtEl>
                                          <p:spTgt spid="12"/>
                                        </p:tgtEl>
                                        <p:attrNameLst>
                                          <p:attrName>ppt_w</p:attrName>
                                        </p:attrNameLst>
                                      </p:cBhvr>
                                      <p:tavLst>
                                        <p:tav tm="0">
                                          <p:val>
                                            <p:fltVal val="0"/>
                                          </p:val>
                                        </p:tav>
                                        <p:tav tm="100000">
                                          <p:val>
                                            <p:strVal val="#ppt_w"/>
                                          </p:val>
                                        </p:tav>
                                      </p:tavLst>
                                    </p:anim>
                                    <p:anim calcmode="lin" valueType="num">
                                      <p:cBhvr>
                                        <p:cTn id="32" dur="2000" fill="hold"/>
                                        <p:tgtEl>
                                          <p:spTgt spid="12"/>
                                        </p:tgtEl>
                                        <p:attrNameLst>
                                          <p:attrName>ppt_h</p:attrName>
                                        </p:attrNameLst>
                                      </p:cBhvr>
                                      <p:tavLst>
                                        <p:tav tm="0">
                                          <p:val>
                                            <p:fltVal val="0"/>
                                          </p:val>
                                        </p:tav>
                                        <p:tav tm="100000">
                                          <p:val>
                                            <p:strVal val="#ppt_h"/>
                                          </p:val>
                                        </p:tav>
                                      </p:tavLst>
                                    </p:anim>
                                    <p:anim calcmode="lin" valueType="num">
                                      <p:cBhvr>
                                        <p:cTn id="33" dur="2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1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9"/>
                                            </p:cond>
                                          </p:stCondLst>
                                          <p:endCondLst>
                                            <p:cond evt="onStopAudio" delay="0">
                                              <p:tgtEl>
                                                <p:sldTgt/>
                                              </p:tgtEl>
                                            </p:cond>
                                          </p:endCondLst>
                                        </p:cTn>
                                        <p:tgtEl>
                                          <p:sndTgt r:embed="rId3" name="wind.wav"/>
                                        </p:tgtEl>
                                      </p:cMediaNode>
                                    </p:audio>
                                  </p:sub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heel(1)">
                                      <p:cBhvr>
                                        <p:cTn id="39" dur="20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barn(inVertical)">
                                      <p:cBhvr>
                                        <p:cTn id="44" dur="500"/>
                                        <p:tgtEl>
                                          <p:spTgt spid="1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wheel(1)">
                                      <p:cBhvr>
                                        <p:cTn id="49" dur="2000"/>
                                        <p:tgtEl>
                                          <p:spTgt spid="1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ircle(in)">
                                      <p:cBhvr>
                                        <p:cTn id="5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ext Box 4"/>
          <p:cNvSpPr txBox="1">
            <a:spLocks noChangeArrowheads="1"/>
          </p:cNvSpPr>
          <p:nvPr/>
        </p:nvSpPr>
        <p:spPr bwMode="auto">
          <a:xfrm>
            <a:off x="457200" y="1447800"/>
            <a:ext cx="8382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dirty="0" err="1">
                <a:solidFill>
                  <a:schemeClr val="hlink"/>
                </a:solidFill>
              </a:rPr>
              <a:t>Tỷ</a:t>
            </a:r>
            <a:r>
              <a:rPr lang="en-US" sz="2800" dirty="0">
                <a:solidFill>
                  <a:schemeClr val="hlink"/>
                </a:solidFill>
              </a:rPr>
              <a:t> </a:t>
            </a:r>
            <a:r>
              <a:rPr lang="en-US" sz="2800" dirty="0" err="1">
                <a:solidFill>
                  <a:schemeClr val="hlink"/>
                </a:solidFill>
              </a:rPr>
              <a:t>lệ</a:t>
            </a:r>
            <a:r>
              <a:rPr lang="en-US" sz="2800" dirty="0">
                <a:solidFill>
                  <a:schemeClr val="hlink"/>
                </a:solidFill>
              </a:rPr>
              <a:t> </a:t>
            </a:r>
            <a:r>
              <a:rPr lang="en-US" sz="2800" dirty="0" err="1">
                <a:solidFill>
                  <a:schemeClr val="hlink"/>
                </a:solidFill>
              </a:rPr>
              <a:t>các</a:t>
            </a:r>
            <a:r>
              <a:rPr lang="en-US" sz="2800" dirty="0">
                <a:solidFill>
                  <a:schemeClr val="hlink"/>
                </a:solidFill>
              </a:rPr>
              <a:t> </a:t>
            </a:r>
            <a:r>
              <a:rPr lang="en-US" sz="2800" dirty="0" err="1">
                <a:solidFill>
                  <a:schemeClr val="hlink"/>
                </a:solidFill>
              </a:rPr>
              <a:t>nguyên</a:t>
            </a:r>
            <a:r>
              <a:rPr lang="en-US" sz="2800" dirty="0">
                <a:solidFill>
                  <a:schemeClr val="hlink"/>
                </a:solidFill>
              </a:rPr>
              <a:t> </a:t>
            </a:r>
            <a:r>
              <a:rPr lang="en-US" sz="2800" dirty="0" err="1">
                <a:solidFill>
                  <a:schemeClr val="hlink"/>
                </a:solidFill>
              </a:rPr>
              <a:t>tố</a:t>
            </a:r>
            <a:r>
              <a:rPr lang="en-US" sz="2800" dirty="0">
                <a:solidFill>
                  <a:schemeClr val="hlink"/>
                </a:solidFill>
              </a:rPr>
              <a:t> </a:t>
            </a:r>
            <a:r>
              <a:rPr lang="en-US" sz="2800" dirty="0" err="1">
                <a:solidFill>
                  <a:schemeClr val="hlink"/>
                </a:solidFill>
              </a:rPr>
              <a:t>dinh</a:t>
            </a:r>
            <a:r>
              <a:rPr lang="en-US" sz="2800" dirty="0">
                <a:solidFill>
                  <a:schemeClr val="hlink"/>
                </a:solidFill>
              </a:rPr>
              <a:t> </a:t>
            </a:r>
            <a:r>
              <a:rPr lang="en-US" sz="2800" dirty="0" err="1">
                <a:solidFill>
                  <a:schemeClr val="hlink"/>
                </a:solidFill>
              </a:rPr>
              <a:t>dưỡng</a:t>
            </a:r>
            <a:r>
              <a:rPr lang="en-US" sz="2800" dirty="0">
                <a:solidFill>
                  <a:schemeClr val="hlink"/>
                </a:solidFill>
              </a:rPr>
              <a:t> </a:t>
            </a:r>
            <a:r>
              <a:rPr lang="en-US" sz="2800" dirty="0" err="1">
                <a:solidFill>
                  <a:schemeClr val="hlink"/>
                </a:solidFill>
              </a:rPr>
              <a:t>mà</a:t>
            </a:r>
            <a:r>
              <a:rPr lang="en-US" sz="2800" dirty="0">
                <a:solidFill>
                  <a:schemeClr val="hlink"/>
                </a:solidFill>
              </a:rPr>
              <a:t> </a:t>
            </a:r>
            <a:r>
              <a:rPr lang="en-US" sz="2800" dirty="0" err="1">
                <a:solidFill>
                  <a:schemeClr val="hlink"/>
                </a:solidFill>
              </a:rPr>
              <a:t>cây</a:t>
            </a:r>
            <a:r>
              <a:rPr lang="en-US" sz="2800" dirty="0">
                <a:solidFill>
                  <a:schemeClr val="hlink"/>
                </a:solidFill>
              </a:rPr>
              <a:t> </a:t>
            </a:r>
            <a:r>
              <a:rPr lang="en-US" sz="2800" dirty="0" err="1">
                <a:solidFill>
                  <a:schemeClr val="hlink"/>
                </a:solidFill>
              </a:rPr>
              <a:t>cần</a:t>
            </a:r>
            <a:r>
              <a:rPr lang="en-US" sz="2800" dirty="0">
                <a:solidFill>
                  <a:schemeClr val="hlink"/>
                </a:solidFill>
              </a:rPr>
              <a:t> </a:t>
            </a:r>
            <a:r>
              <a:rPr lang="en-US" sz="2800" dirty="0" err="1">
                <a:solidFill>
                  <a:schemeClr val="hlink"/>
                </a:solidFill>
              </a:rPr>
              <a:t>có</a:t>
            </a:r>
            <a:r>
              <a:rPr lang="en-US" sz="2800" dirty="0">
                <a:solidFill>
                  <a:schemeClr val="hlink"/>
                </a:solidFill>
              </a:rPr>
              <a:t> </a:t>
            </a:r>
            <a:r>
              <a:rPr lang="en-US" sz="2800" dirty="0" err="1">
                <a:solidFill>
                  <a:schemeClr val="hlink"/>
                </a:solidFill>
              </a:rPr>
              <a:t>giống</a:t>
            </a:r>
            <a:r>
              <a:rPr lang="en-US" sz="2800" dirty="0">
                <a:solidFill>
                  <a:schemeClr val="hlink"/>
                </a:solidFill>
              </a:rPr>
              <a:t> </a:t>
            </a:r>
            <a:r>
              <a:rPr lang="en-US" sz="2800" dirty="0" err="1">
                <a:solidFill>
                  <a:schemeClr val="hlink"/>
                </a:solidFill>
              </a:rPr>
              <a:t>nhau</a:t>
            </a:r>
            <a:r>
              <a:rPr lang="en-US" sz="2800" dirty="0">
                <a:solidFill>
                  <a:schemeClr val="hlink"/>
                </a:solidFill>
              </a:rPr>
              <a:t> </a:t>
            </a:r>
            <a:r>
              <a:rPr lang="en-US" sz="2800" dirty="0" err="1">
                <a:solidFill>
                  <a:schemeClr val="hlink"/>
                </a:solidFill>
              </a:rPr>
              <a:t>không</a:t>
            </a:r>
            <a:r>
              <a:rPr lang="en-US" sz="2800" dirty="0">
                <a:solidFill>
                  <a:schemeClr val="hlink"/>
                </a:solidFill>
              </a:rPr>
              <a:t>? </a:t>
            </a:r>
            <a:r>
              <a:rPr lang="en-US" sz="2800" dirty="0" err="1">
                <a:solidFill>
                  <a:schemeClr val="hlink"/>
                </a:solidFill>
              </a:rPr>
              <a:t>Người</a:t>
            </a:r>
            <a:r>
              <a:rPr lang="en-US" sz="2800" dirty="0">
                <a:solidFill>
                  <a:schemeClr val="hlink"/>
                </a:solidFill>
              </a:rPr>
              <a:t> ta chia </a:t>
            </a:r>
            <a:r>
              <a:rPr lang="en-US" sz="2800" dirty="0" err="1">
                <a:solidFill>
                  <a:schemeClr val="hlink"/>
                </a:solidFill>
              </a:rPr>
              <a:t>ra</a:t>
            </a:r>
            <a:r>
              <a:rPr lang="en-US" sz="2800" dirty="0">
                <a:solidFill>
                  <a:schemeClr val="hlink"/>
                </a:solidFill>
              </a:rPr>
              <a:t> </a:t>
            </a:r>
            <a:r>
              <a:rPr lang="en-US" sz="2800" dirty="0" err="1">
                <a:solidFill>
                  <a:schemeClr val="hlink"/>
                </a:solidFill>
              </a:rPr>
              <a:t>những</a:t>
            </a:r>
            <a:r>
              <a:rPr lang="en-US" sz="2800" dirty="0">
                <a:solidFill>
                  <a:schemeClr val="hlink"/>
                </a:solidFill>
              </a:rPr>
              <a:t> </a:t>
            </a:r>
            <a:r>
              <a:rPr lang="en-US" sz="2800" dirty="0" err="1">
                <a:solidFill>
                  <a:schemeClr val="hlink"/>
                </a:solidFill>
              </a:rPr>
              <a:t>nhóm</a:t>
            </a:r>
            <a:r>
              <a:rPr lang="en-US" sz="2800" dirty="0">
                <a:solidFill>
                  <a:schemeClr val="hlink"/>
                </a:solidFill>
              </a:rPr>
              <a:t> </a:t>
            </a:r>
            <a:r>
              <a:rPr lang="en-US" sz="2800" dirty="0" err="1">
                <a:solidFill>
                  <a:schemeClr val="hlink"/>
                </a:solidFill>
              </a:rPr>
              <a:t>nguyên</a:t>
            </a:r>
            <a:r>
              <a:rPr lang="en-US" sz="2800" dirty="0">
                <a:solidFill>
                  <a:schemeClr val="hlink"/>
                </a:solidFill>
              </a:rPr>
              <a:t> </a:t>
            </a:r>
            <a:r>
              <a:rPr lang="en-US" sz="2800" dirty="0" err="1">
                <a:solidFill>
                  <a:schemeClr val="hlink"/>
                </a:solidFill>
              </a:rPr>
              <a:t>tố</a:t>
            </a:r>
            <a:r>
              <a:rPr lang="en-US" sz="2800" dirty="0">
                <a:solidFill>
                  <a:schemeClr val="hlink"/>
                </a:solidFill>
              </a:rPr>
              <a:t> </a:t>
            </a:r>
            <a:r>
              <a:rPr lang="en-US" sz="2800" dirty="0" err="1">
                <a:solidFill>
                  <a:schemeClr val="hlink"/>
                </a:solidFill>
              </a:rPr>
              <a:t>nào</a:t>
            </a:r>
            <a:r>
              <a:rPr lang="en-US" sz="2800" dirty="0">
                <a:solidFill>
                  <a:schemeClr val="hlink"/>
                </a:solidFill>
              </a:rPr>
              <a:t>?</a:t>
            </a:r>
          </a:p>
        </p:txBody>
      </p:sp>
      <p:sp>
        <p:nvSpPr>
          <p:cNvPr id="77829" name="Rectangle 5"/>
          <p:cNvSpPr>
            <a:spLocks noChangeArrowheads="1"/>
          </p:cNvSpPr>
          <p:nvPr/>
        </p:nvSpPr>
        <p:spPr bwMode="auto">
          <a:xfrm>
            <a:off x="762000" y="3124200"/>
            <a:ext cx="76962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sz="3200" dirty="0"/>
              <a:t> </a:t>
            </a:r>
            <a:r>
              <a:rPr lang="en-US" sz="3200" dirty="0" err="1"/>
              <a:t>Nguyên</a:t>
            </a:r>
            <a:r>
              <a:rPr lang="en-US" sz="3200" dirty="0"/>
              <a:t> </a:t>
            </a:r>
            <a:r>
              <a:rPr lang="en-US" sz="3200" dirty="0" err="1"/>
              <a:t>tố</a:t>
            </a:r>
            <a:r>
              <a:rPr lang="en-US" sz="3200" dirty="0"/>
              <a:t> </a:t>
            </a:r>
            <a:r>
              <a:rPr lang="en-US" sz="3200" dirty="0" err="1"/>
              <a:t>đại</a:t>
            </a:r>
            <a:r>
              <a:rPr lang="en-US" sz="3200" dirty="0"/>
              <a:t> </a:t>
            </a:r>
            <a:r>
              <a:rPr lang="en-US" sz="3200" dirty="0" err="1"/>
              <a:t>lượng</a:t>
            </a:r>
            <a:r>
              <a:rPr lang="en-US" sz="3200" dirty="0"/>
              <a:t> </a:t>
            </a:r>
            <a:r>
              <a:rPr lang="en-US" sz="3200" dirty="0" err="1"/>
              <a:t>gồm</a:t>
            </a:r>
            <a:r>
              <a:rPr lang="en-US" sz="3200" dirty="0"/>
              <a:t> C, H, O, N, P, K, S, </a:t>
            </a:r>
            <a:r>
              <a:rPr lang="en-US" sz="3200" dirty="0" err="1"/>
              <a:t>Ca</a:t>
            </a:r>
            <a:r>
              <a:rPr lang="en-US" sz="3200" dirty="0"/>
              <a:t>, Mg. </a:t>
            </a:r>
          </a:p>
          <a:p>
            <a:pPr>
              <a:buFontTx/>
              <a:buChar char="•"/>
            </a:pPr>
            <a:r>
              <a:rPr lang="en-US" sz="3200" dirty="0"/>
              <a:t> </a:t>
            </a:r>
            <a:r>
              <a:rPr lang="en-US" sz="3200" dirty="0" err="1"/>
              <a:t>Nguyên</a:t>
            </a:r>
            <a:r>
              <a:rPr lang="en-US" sz="3200" dirty="0"/>
              <a:t> </a:t>
            </a:r>
            <a:r>
              <a:rPr lang="en-US" sz="3200" dirty="0" err="1"/>
              <a:t>tố</a:t>
            </a:r>
            <a:r>
              <a:rPr lang="en-US" sz="3200" dirty="0"/>
              <a:t> vi </a:t>
            </a:r>
            <a:r>
              <a:rPr lang="en-US" sz="3200" dirty="0" err="1"/>
              <a:t>lượng</a:t>
            </a:r>
            <a:r>
              <a:rPr lang="en-US" sz="3200" dirty="0"/>
              <a:t> (</a:t>
            </a:r>
            <a:r>
              <a:rPr lang="en-US" sz="3200" dirty="0">
                <a:sym typeface="Symbol" panose="05050102010706020507" pitchFamily="18" charset="2"/>
              </a:rPr>
              <a:t></a:t>
            </a:r>
            <a:r>
              <a:rPr lang="en-US" sz="3200" dirty="0"/>
              <a:t> 100mg/1kg</a:t>
            </a:r>
            <a:r>
              <a:rPr lang="en-US" sz="3200" dirty="0">
                <a:sym typeface="Symbol" panose="05050102010706020507" pitchFamily="18" charset="2"/>
              </a:rPr>
              <a:t> </a:t>
            </a:r>
            <a:r>
              <a:rPr lang="en-US" sz="3200" dirty="0" err="1">
                <a:sym typeface="Symbol" panose="05050102010706020507" pitchFamily="18" charset="2"/>
              </a:rPr>
              <a:t>chất</a:t>
            </a:r>
            <a:r>
              <a:rPr lang="en-US" sz="3200" dirty="0">
                <a:sym typeface="Symbol" panose="05050102010706020507" pitchFamily="18" charset="2"/>
              </a:rPr>
              <a:t> </a:t>
            </a:r>
            <a:r>
              <a:rPr lang="en-US" sz="3200" dirty="0" err="1">
                <a:sym typeface="Symbol" panose="05050102010706020507" pitchFamily="18" charset="2"/>
              </a:rPr>
              <a:t>khô</a:t>
            </a:r>
            <a:r>
              <a:rPr lang="en-US" sz="3200" dirty="0">
                <a:sym typeface="Symbol" panose="05050102010706020507" pitchFamily="18" charset="2"/>
              </a:rPr>
              <a:t> </a:t>
            </a:r>
            <a:r>
              <a:rPr lang="en-US" sz="3200" dirty="0" err="1">
                <a:sym typeface="Symbol" panose="05050102010706020507" pitchFamily="18" charset="2"/>
              </a:rPr>
              <a:t>của</a:t>
            </a:r>
            <a:r>
              <a:rPr lang="en-US" sz="3200" dirty="0">
                <a:sym typeface="Symbol" panose="05050102010706020507" pitchFamily="18" charset="2"/>
              </a:rPr>
              <a:t> </a:t>
            </a:r>
            <a:r>
              <a:rPr lang="en-US" sz="3200" dirty="0" err="1">
                <a:sym typeface="Symbol" panose="05050102010706020507" pitchFamily="18" charset="2"/>
              </a:rPr>
              <a:t>cây</a:t>
            </a:r>
            <a:r>
              <a:rPr lang="en-US" sz="3200" dirty="0">
                <a:sym typeface="Symbol" panose="05050102010706020507" pitchFamily="18" charset="2"/>
              </a:rPr>
              <a:t>) </a:t>
            </a:r>
            <a:r>
              <a:rPr lang="en-US" sz="3200" dirty="0" err="1">
                <a:sym typeface="Symbol" panose="05050102010706020507" pitchFamily="18" charset="2"/>
              </a:rPr>
              <a:t>chủ</a:t>
            </a:r>
            <a:r>
              <a:rPr lang="en-US" sz="3200" dirty="0">
                <a:sym typeface="Symbol" panose="05050102010706020507" pitchFamily="18" charset="2"/>
              </a:rPr>
              <a:t> </a:t>
            </a:r>
            <a:r>
              <a:rPr lang="en-US" sz="3200" dirty="0" err="1">
                <a:sym typeface="Symbol" panose="05050102010706020507" pitchFamily="18" charset="2"/>
              </a:rPr>
              <a:t>yếu</a:t>
            </a:r>
            <a:r>
              <a:rPr lang="en-US" sz="3200" dirty="0">
                <a:sym typeface="Symbol" panose="05050102010706020507" pitchFamily="18" charset="2"/>
              </a:rPr>
              <a:t> </a:t>
            </a:r>
            <a:r>
              <a:rPr lang="en-US" sz="3200" dirty="0" err="1">
                <a:sym typeface="Symbol" panose="05050102010706020507" pitchFamily="18" charset="2"/>
              </a:rPr>
              <a:t>là</a:t>
            </a:r>
            <a:r>
              <a:rPr lang="en-US" sz="3200" dirty="0">
                <a:sym typeface="Symbol" panose="05050102010706020507" pitchFamily="18" charset="2"/>
              </a:rPr>
              <a:t> Fe, </a:t>
            </a:r>
            <a:r>
              <a:rPr lang="en-US" sz="3200" dirty="0" err="1">
                <a:sym typeface="Symbol" panose="05050102010706020507" pitchFamily="18" charset="2"/>
              </a:rPr>
              <a:t>Mn</a:t>
            </a:r>
            <a:r>
              <a:rPr lang="en-US" sz="3200" dirty="0">
                <a:sym typeface="Symbol" panose="05050102010706020507" pitchFamily="18" charset="2"/>
              </a:rPr>
              <a:t>, B, </a:t>
            </a:r>
            <a:r>
              <a:rPr lang="en-US" sz="3200" dirty="0" err="1">
                <a:sym typeface="Symbol" panose="05050102010706020507" pitchFamily="18" charset="2"/>
              </a:rPr>
              <a:t>Cl</a:t>
            </a:r>
            <a:r>
              <a:rPr lang="en-US" sz="3200" dirty="0">
                <a:sym typeface="Symbol" panose="05050102010706020507" pitchFamily="18" charset="2"/>
              </a:rPr>
              <a:t>, Zn, Cu, Mo, Ni </a:t>
            </a:r>
          </a:p>
          <a:p>
            <a:endParaRPr lang="en-US" sz="3200" dirty="0"/>
          </a:p>
        </p:txBody>
      </p:sp>
      <p:sp>
        <p:nvSpPr>
          <p:cNvPr id="77833" name="Text Box 9"/>
          <p:cNvSpPr txBox="1">
            <a:spLocks noChangeArrowheads="1"/>
          </p:cNvSpPr>
          <p:nvPr/>
        </p:nvSpPr>
        <p:spPr bwMode="auto">
          <a:xfrm>
            <a:off x="457200" y="1981200"/>
            <a:ext cx="8382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600" dirty="0" err="1">
                <a:solidFill>
                  <a:srgbClr val="996633"/>
                </a:solidFill>
              </a:rPr>
              <a:t>Hiện</a:t>
            </a:r>
            <a:r>
              <a:rPr lang="en-US" sz="3600" dirty="0">
                <a:solidFill>
                  <a:srgbClr val="996633"/>
                </a:solidFill>
              </a:rPr>
              <a:t> </a:t>
            </a:r>
            <a:r>
              <a:rPr lang="en-US" sz="3600" dirty="0" err="1">
                <a:solidFill>
                  <a:srgbClr val="996633"/>
                </a:solidFill>
              </a:rPr>
              <a:t>tượng</a:t>
            </a:r>
            <a:r>
              <a:rPr lang="en-US" sz="3600" dirty="0">
                <a:solidFill>
                  <a:srgbClr val="996633"/>
                </a:solidFill>
              </a:rPr>
              <a:t> </a:t>
            </a:r>
            <a:r>
              <a:rPr lang="en-US" sz="3600" dirty="0" err="1">
                <a:solidFill>
                  <a:srgbClr val="996633"/>
                </a:solidFill>
              </a:rPr>
              <a:t>các</a:t>
            </a:r>
            <a:r>
              <a:rPr lang="en-US" sz="3600" dirty="0">
                <a:solidFill>
                  <a:srgbClr val="996633"/>
                </a:solidFill>
              </a:rPr>
              <a:t> </a:t>
            </a:r>
            <a:r>
              <a:rPr lang="en-US" sz="3600" dirty="0" err="1">
                <a:solidFill>
                  <a:srgbClr val="996633"/>
                </a:solidFill>
              </a:rPr>
              <a:t>nguyên</a:t>
            </a:r>
            <a:r>
              <a:rPr lang="en-US" sz="3600" dirty="0">
                <a:solidFill>
                  <a:srgbClr val="996633"/>
                </a:solidFill>
              </a:rPr>
              <a:t> </a:t>
            </a:r>
            <a:r>
              <a:rPr lang="en-US" sz="3600" dirty="0" err="1">
                <a:solidFill>
                  <a:srgbClr val="996633"/>
                </a:solidFill>
              </a:rPr>
              <a:t>tố</a:t>
            </a:r>
            <a:r>
              <a:rPr lang="en-US" sz="3600" dirty="0">
                <a:solidFill>
                  <a:srgbClr val="996633"/>
                </a:solidFill>
              </a:rPr>
              <a:t> </a:t>
            </a:r>
            <a:r>
              <a:rPr lang="en-US" sz="3600" dirty="0" err="1">
                <a:solidFill>
                  <a:srgbClr val="996633"/>
                </a:solidFill>
              </a:rPr>
              <a:t>dinh</a:t>
            </a:r>
            <a:r>
              <a:rPr lang="en-US" sz="3600" dirty="0">
                <a:solidFill>
                  <a:srgbClr val="996633"/>
                </a:solidFill>
              </a:rPr>
              <a:t> </a:t>
            </a:r>
            <a:r>
              <a:rPr lang="en-US" sz="3600" dirty="0" err="1">
                <a:solidFill>
                  <a:srgbClr val="996633"/>
                </a:solidFill>
              </a:rPr>
              <a:t>dưỡng</a:t>
            </a:r>
            <a:r>
              <a:rPr lang="en-US" sz="3600" dirty="0">
                <a:solidFill>
                  <a:srgbClr val="996633"/>
                </a:solidFill>
              </a:rPr>
              <a:t> </a:t>
            </a:r>
            <a:r>
              <a:rPr lang="en-US" sz="3600" dirty="0" err="1">
                <a:solidFill>
                  <a:srgbClr val="996633"/>
                </a:solidFill>
              </a:rPr>
              <a:t>thường</a:t>
            </a:r>
            <a:r>
              <a:rPr lang="en-US" sz="3600" dirty="0">
                <a:solidFill>
                  <a:srgbClr val="996633"/>
                </a:solidFill>
              </a:rPr>
              <a:t> </a:t>
            </a:r>
            <a:r>
              <a:rPr lang="en-US" sz="3600" dirty="0" err="1">
                <a:solidFill>
                  <a:srgbClr val="996633"/>
                </a:solidFill>
              </a:rPr>
              <a:t>được</a:t>
            </a:r>
            <a:r>
              <a:rPr lang="en-US" sz="3600" dirty="0">
                <a:solidFill>
                  <a:srgbClr val="996633"/>
                </a:solidFill>
              </a:rPr>
              <a:t> </a:t>
            </a:r>
            <a:r>
              <a:rPr lang="en-US" sz="3600" dirty="0" err="1">
                <a:solidFill>
                  <a:srgbClr val="996633"/>
                </a:solidFill>
              </a:rPr>
              <a:t>biểu</a:t>
            </a:r>
            <a:r>
              <a:rPr lang="en-US" sz="3600" dirty="0">
                <a:solidFill>
                  <a:srgbClr val="996633"/>
                </a:solidFill>
              </a:rPr>
              <a:t> </a:t>
            </a:r>
            <a:r>
              <a:rPr lang="en-US" sz="3600" dirty="0" err="1">
                <a:solidFill>
                  <a:srgbClr val="996633"/>
                </a:solidFill>
              </a:rPr>
              <a:t>hiện</a:t>
            </a:r>
            <a:r>
              <a:rPr lang="en-US" sz="3600" dirty="0">
                <a:solidFill>
                  <a:srgbClr val="996633"/>
                </a:solidFill>
              </a:rPr>
              <a:t> </a:t>
            </a:r>
            <a:r>
              <a:rPr lang="en-US" sz="3600" dirty="0" err="1">
                <a:solidFill>
                  <a:srgbClr val="996633"/>
                </a:solidFill>
              </a:rPr>
              <a:t>ra</a:t>
            </a:r>
            <a:r>
              <a:rPr lang="en-US" sz="3600" dirty="0">
                <a:solidFill>
                  <a:srgbClr val="996633"/>
                </a:solidFill>
              </a:rPr>
              <a:t> </a:t>
            </a:r>
            <a:r>
              <a:rPr lang="en-US" sz="3600" dirty="0" err="1">
                <a:solidFill>
                  <a:srgbClr val="996633"/>
                </a:solidFill>
              </a:rPr>
              <a:t>thành</a:t>
            </a:r>
            <a:r>
              <a:rPr lang="en-US" sz="3600" dirty="0">
                <a:solidFill>
                  <a:srgbClr val="996633"/>
                </a:solidFill>
              </a:rPr>
              <a:t> </a:t>
            </a:r>
            <a:r>
              <a:rPr lang="en-US" sz="3600" dirty="0" err="1">
                <a:solidFill>
                  <a:srgbClr val="996633"/>
                </a:solidFill>
              </a:rPr>
              <a:t>những</a:t>
            </a:r>
            <a:r>
              <a:rPr lang="en-US" sz="3600" dirty="0">
                <a:solidFill>
                  <a:srgbClr val="996633"/>
                </a:solidFill>
              </a:rPr>
              <a:t> </a:t>
            </a:r>
            <a:r>
              <a:rPr lang="en-US" sz="3600" dirty="0" err="1">
                <a:solidFill>
                  <a:srgbClr val="996633"/>
                </a:solidFill>
              </a:rPr>
              <a:t>dấu</a:t>
            </a:r>
            <a:r>
              <a:rPr lang="en-US" sz="3600" dirty="0">
                <a:solidFill>
                  <a:srgbClr val="996633"/>
                </a:solidFill>
              </a:rPr>
              <a:t> </a:t>
            </a:r>
            <a:r>
              <a:rPr lang="en-US" sz="3600" dirty="0" err="1">
                <a:solidFill>
                  <a:srgbClr val="996633"/>
                </a:solidFill>
              </a:rPr>
              <a:t>hiệu</a:t>
            </a:r>
            <a:r>
              <a:rPr lang="en-US" sz="3600" dirty="0">
                <a:solidFill>
                  <a:srgbClr val="996633"/>
                </a:solidFill>
              </a:rPr>
              <a:t> </a:t>
            </a:r>
            <a:r>
              <a:rPr lang="en-US" sz="3600" dirty="0" err="1">
                <a:solidFill>
                  <a:srgbClr val="996633"/>
                </a:solidFill>
              </a:rPr>
              <a:t>màu</a:t>
            </a:r>
            <a:r>
              <a:rPr lang="en-US" sz="3600" dirty="0">
                <a:solidFill>
                  <a:srgbClr val="996633"/>
                </a:solidFill>
              </a:rPr>
              <a:t> </a:t>
            </a:r>
            <a:r>
              <a:rPr lang="en-US" sz="3600" dirty="0" err="1">
                <a:solidFill>
                  <a:srgbClr val="996633"/>
                </a:solidFill>
              </a:rPr>
              <a:t>sắc</a:t>
            </a:r>
            <a:r>
              <a:rPr lang="en-US" sz="3600" dirty="0">
                <a:solidFill>
                  <a:srgbClr val="996633"/>
                </a:solidFill>
              </a:rPr>
              <a:t> </a:t>
            </a:r>
            <a:r>
              <a:rPr lang="en-US" sz="3600" dirty="0" err="1">
                <a:solidFill>
                  <a:srgbClr val="996633"/>
                </a:solidFill>
              </a:rPr>
              <a:t>đặc</a:t>
            </a:r>
            <a:r>
              <a:rPr lang="en-US" sz="3600" dirty="0">
                <a:solidFill>
                  <a:srgbClr val="996633"/>
                </a:solidFill>
              </a:rPr>
              <a:t> </a:t>
            </a:r>
            <a:r>
              <a:rPr lang="en-US" sz="3600" dirty="0" err="1">
                <a:solidFill>
                  <a:srgbClr val="996633"/>
                </a:solidFill>
              </a:rPr>
              <a:t>trưng</a:t>
            </a:r>
            <a:r>
              <a:rPr lang="en-US" sz="3600" dirty="0">
                <a:solidFill>
                  <a:srgbClr val="996633"/>
                </a:solidFill>
              </a:rPr>
              <a:t> </a:t>
            </a:r>
            <a:r>
              <a:rPr lang="en-US" sz="3600" dirty="0" err="1">
                <a:solidFill>
                  <a:srgbClr val="996633"/>
                </a:solidFill>
              </a:rPr>
              <a:t>trên</a:t>
            </a:r>
            <a:r>
              <a:rPr lang="en-US" sz="3600" dirty="0">
                <a:solidFill>
                  <a:srgbClr val="996633"/>
                </a:solidFill>
              </a:rPr>
              <a:t> </a:t>
            </a:r>
            <a:r>
              <a:rPr lang="en-US" sz="3600" dirty="0" err="1">
                <a:solidFill>
                  <a:srgbClr val="996633"/>
                </a:solidFill>
              </a:rPr>
              <a:t>lá</a:t>
            </a:r>
            <a:endParaRPr lang="en-US" sz="3600" dirty="0">
              <a:solidFill>
                <a:srgbClr val="996633"/>
              </a:solidFill>
            </a:endParaRPr>
          </a:p>
        </p:txBody>
      </p:sp>
      <p:graphicFrame>
        <p:nvGraphicFramePr>
          <p:cNvPr id="2" name="Object 1"/>
          <p:cNvGraphicFramePr>
            <a:graphicFrameLocks noChangeAspect="1"/>
          </p:cNvGraphicFramePr>
          <p:nvPr/>
        </p:nvGraphicFramePr>
        <p:xfrm>
          <a:off x="79375" y="30163"/>
          <a:ext cx="1277938" cy="1276350"/>
        </p:xfrm>
        <a:graphic>
          <a:graphicData uri="http://schemas.openxmlformats.org/presentationml/2006/ole">
            <mc:AlternateContent xmlns:mc="http://schemas.openxmlformats.org/markup-compatibility/2006">
              <mc:Choice xmlns:v="urn:schemas-microsoft-com:vml" Requires="v">
                <p:oleObj spid="_x0000_s4106" name="Clip" r:id="rId4" imgW="1278255" imgH="1273810" progId="MS_ClipArt_Gallery.2">
                  <p:embed/>
                </p:oleObj>
              </mc:Choice>
              <mc:Fallback>
                <p:oleObj name="Clip" r:id="rId4" imgW="1278255" imgH="1273810" progId="MS_ClipArt_Gallery.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30163"/>
                        <a:ext cx="1277938"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10" descr="3d butterfly"/>
          <p:cNvPicPr>
            <a:picLocks noChangeAspect="1" noChangeArrowheads="1" noCrop="1"/>
          </p:cNvPicPr>
          <p:nvPr/>
        </p:nvPicPr>
        <p:blipFill>
          <a:blip r:embed="rId6"/>
          <a:srcRect/>
          <a:stretch>
            <a:fillRect/>
          </a:stretch>
        </p:blipFill>
        <p:spPr bwMode="auto">
          <a:xfrm flipH="1">
            <a:off x="1357313" y="-152400"/>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3d butterfly"/>
          <p:cNvPicPr>
            <a:picLocks noChangeAspect="1" noChangeArrowheads="1" noCrop="1"/>
          </p:cNvPicPr>
          <p:nvPr/>
        </p:nvPicPr>
        <p:blipFill>
          <a:blip r:embed="rId6"/>
          <a:srcRect/>
          <a:stretch>
            <a:fillRect/>
          </a:stretch>
        </p:blipFill>
        <p:spPr bwMode="auto">
          <a:xfrm>
            <a:off x="4953000" y="-152400"/>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3d butterfly"/>
          <p:cNvPicPr>
            <a:picLocks noChangeAspect="1" noChangeArrowheads="1" noCrop="1"/>
          </p:cNvPicPr>
          <p:nvPr/>
        </p:nvPicPr>
        <p:blipFill>
          <a:blip r:embed="rId6"/>
          <a:srcRect/>
          <a:stretch>
            <a:fillRect/>
          </a:stretch>
        </p:blipFill>
        <p:spPr bwMode="auto">
          <a:xfrm>
            <a:off x="8451273" y="-64149"/>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BAR53"/>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762001" y="5964382"/>
            <a:ext cx="7543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3d butterfly"/>
          <p:cNvPicPr>
            <a:picLocks noChangeAspect="1" noChangeArrowheads="1" noCrop="1"/>
          </p:cNvPicPr>
          <p:nvPr/>
        </p:nvPicPr>
        <p:blipFill>
          <a:blip r:embed="rId6"/>
          <a:srcRect/>
          <a:stretch>
            <a:fillRect/>
          </a:stretch>
        </p:blipFill>
        <p:spPr bwMode="auto">
          <a:xfrm flipH="1">
            <a:off x="228600" y="5943600"/>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3d butterfly"/>
          <p:cNvPicPr>
            <a:picLocks noChangeAspect="1" noChangeArrowheads="1" noCrop="1"/>
          </p:cNvPicPr>
          <p:nvPr/>
        </p:nvPicPr>
        <p:blipFill>
          <a:blip r:embed="rId6"/>
          <a:srcRect/>
          <a:stretch>
            <a:fillRect/>
          </a:stretch>
        </p:blipFill>
        <p:spPr bwMode="auto">
          <a:xfrm>
            <a:off x="8437419" y="6030047"/>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20700" y="427543"/>
            <a:ext cx="8229600" cy="1782762"/>
          </a:xfrm>
        </p:spPr>
        <p:txBody>
          <a:bodyPr>
            <a:normAutofit fontScale="90000"/>
          </a:bodyPr>
          <a:lstStyle/>
          <a:p>
            <a:r>
              <a:rPr lang="vi-VN" altLang="en-US"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 NGUYÊN TỐ DINH DƯỠNG KHOÁNG THIẾT YẾU TRONG CÂY</a:t>
            </a:r>
            <a:r>
              <a:rPr lang="en-US"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r>
            <a:br>
              <a:rPr lang="en-US"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b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dissolve">
                                      <p:cBhvr>
                                        <p:cTn id="7" dur="500"/>
                                        <p:tgtEl>
                                          <p:spTgt spid="7782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7829"/>
                                        </p:tgtEl>
                                        <p:attrNameLst>
                                          <p:attrName>style.visibility</p:attrName>
                                        </p:attrNameLst>
                                      </p:cBhvr>
                                      <p:to>
                                        <p:strVal val="visible"/>
                                      </p:to>
                                    </p:set>
                                    <p:anim calcmode="lin" valueType="num">
                                      <p:cBhvr>
                                        <p:cTn id="12" dur="1000" fill="hold"/>
                                        <p:tgtEl>
                                          <p:spTgt spid="77829"/>
                                        </p:tgtEl>
                                        <p:attrNameLst>
                                          <p:attrName>ppt_w</p:attrName>
                                        </p:attrNameLst>
                                      </p:cBhvr>
                                      <p:tavLst>
                                        <p:tav tm="0">
                                          <p:val>
                                            <p:strVal val="#ppt_w*0.70"/>
                                          </p:val>
                                        </p:tav>
                                        <p:tav tm="100000">
                                          <p:val>
                                            <p:strVal val="#ppt_w"/>
                                          </p:val>
                                        </p:tav>
                                      </p:tavLst>
                                    </p:anim>
                                    <p:anim calcmode="lin" valueType="num">
                                      <p:cBhvr>
                                        <p:cTn id="13" dur="1000" fill="hold"/>
                                        <p:tgtEl>
                                          <p:spTgt spid="77829"/>
                                        </p:tgtEl>
                                        <p:attrNameLst>
                                          <p:attrName>ppt_h</p:attrName>
                                        </p:attrNameLst>
                                      </p:cBhvr>
                                      <p:tavLst>
                                        <p:tav tm="0">
                                          <p:val>
                                            <p:strVal val="#ppt_h"/>
                                          </p:val>
                                        </p:tav>
                                        <p:tav tm="100000">
                                          <p:val>
                                            <p:strVal val="#ppt_h"/>
                                          </p:val>
                                        </p:tav>
                                      </p:tavLst>
                                    </p:anim>
                                    <p:animEffect transition="in" filter="fade">
                                      <p:cBhvr>
                                        <p:cTn id="14" dur="1000"/>
                                        <p:tgtEl>
                                          <p:spTgt spid="77829"/>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xit" presetSubtype="0" fill="hold" grpId="1" nodeType="clickEffect">
                                  <p:stCondLst>
                                    <p:cond delay="0"/>
                                  </p:stCondLst>
                                  <p:childTnLst>
                                    <p:anim to="" calcmode="lin" valueType="num">
                                      <p:cBhvr>
                                        <p:cTn id="18" dur="1"/>
                                        <p:tgtEl>
                                          <p:spTgt spid="77829"/>
                                        </p:tgtEl>
                                      </p:cBhvr>
                                    </p:anim>
                                    <p:set>
                                      <p:cBhvr>
                                        <p:cTn id="19" dur="1" fill="hold">
                                          <p:stCondLst>
                                            <p:cond delay="0"/>
                                          </p:stCondLst>
                                        </p:cTn>
                                        <p:tgtEl>
                                          <p:spTgt spid="77829"/>
                                        </p:tgtEl>
                                        <p:attrNameLst>
                                          <p:attrName>style.visibility</p:attrName>
                                        </p:attrNameLst>
                                      </p:cBhvr>
                                      <p:to>
                                        <p:strVal val="hidden"/>
                                      </p:to>
                                    </p:set>
                                  </p:childTnLst>
                                </p:cTn>
                              </p:par>
                              <p:par>
                                <p:cTn id="20" presetID="24" presetClass="exit" presetSubtype="0" fill="hold" grpId="1" nodeType="withEffect">
                                  <p:stCondLst>
                                    <p:cond delay="0"/>
                                  </p:stCondLst>
                                  <p:childTnLst>
                                    <p:anim to="" calcmode="lin" valueType="num">
                                      <p:cBhvr>
                                        <p:cTn id="21" dur="1"/>
                                        <p:tgtEl>
                                          <p:spTgt spid="77828"/>
                                        </p:tgtEl>
                                      </p:cBhvr>
                                    </p:anim>
                                    <p:set>
                                      <p:cBhvr>
                                        <p:cTn id="22" dur="1" fill="hold">
                                          <p:stCondLst>
                                            <p:cond delay="0"/>
                                          </p:stCondLst>
                                        </p:cTn>
                                        <p:tgtEl>
                                          <p:spTgt spid="778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77833"/>
                                        </p:tgtEl>
                                        <p:attrNameLst>
                                          <p:attrName>style.visibility</p:attrName>
                                        </p:attrNameLst>
                                      </p:cBhvr>
                                      <p:to>
                                        <p:strVal val="visible"/>
                                      </p:to>
                                    </p:set>
                                    <p:animEffect transition="in" filter="fade">
                                      <p:cBhvr>
                                        <p:cTn id="27" dur="1000"/>
                                        <p:tgtEl>
                                          <p:spTgt spid="77833"/>
                                        </p:tgtEl>
                                      </p:cBhvr>
                                    </p:animEffect>
                                    <p:anim calcmode="lin" valueType="num">
                                      <p:cBhvr>
                                        <p:cTn id="28" dur="1000" fill="hold"/>
                                        <p:tgtEl>
                                          <p:spTgt spid="77833"/>
                                        </p:tgtEl>
                                        <p:attrNameLst>
                                          <p:attrName>ppt_x</p:attrName>
                                        </p:attrNameLst>
                                      </p:cBhvr>
                                      <p:tavLst>
                                        <p:tav tm="0">
                                          <p:val>
                                            <p:strVal val="#ppt_x"/>
                                          </p:val>
                                        </p:tav>
                                        <p:tav tm="100000">
                                          <p:val>
                                            <p:strVal val="#ppt_x"/>
                                          </p:val>
                                        </p:tav>
                                      </p:tavLst>
                                    </p:anim>
                                    <p:anim calcmode="lin" valueType="num">
                                      <p:cBhvr>
                                        <p:cTn id="29" dur="900" decel="100000" fill="hold"/>
                                        <p:tgtEl>
                                          <p:spTgt spid="7783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7833"/>
                                        </p:tgtEl>
                                        <p:attrNameLst>
                                          <p:attrName>ppt_y</p:attrName>
                                        </p:attrNameLst>
                                      </p:cBhvr>
                                      <p:tavLst>
                                        <p:tav tm="0">
                                          <p:val>
                                            <p:strVal val="#ppt_y-.03"/>
                                          </p:val>
                                        </p:tav>
                                        <p:tav tm="100000">
                                          <p:val>
                                            <p:strVal val="#ppt_y"/>
                                          </p:val>
                                        </p:tav>
                                      </p:tavLst>
                                    </p:anim>
                                  </p:childTnLst>
                                </p:cTn>
                              </p:par>
                              <p:par>
                                <p:cTn id="31" presetID="15"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36" dur="500" fill="hold"/>
                                        <p:tgtEl>
                                          <p:spTgt spid="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3" name="wind.wav"/>
                                        </p:tgtEl>
                                      </p:cMediaNode>
                                    </p:audio>
                                  </p:subTnLst>
                                </p:cTn>
                              </p:par>
                              <p:par>
                                <p:cTn id="37" presetID="15"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2000" fill="hold"/>
                                        <p:tgtEl>
                                          <p:spTgt spid="8"/>
                                        </p:tgtEl>
                                        <p:attrNameLst>
                                          <p:attrName>ppt_w</p:attrName>
                                        </p:attrNameLst>
                                      </p:cBhvr>
                                      <p:tavLst>
                                        <p:tav tm="0">
                                          <p:val>
                                            <p:fltVal val="0"/>
                                          </p:val>
                                        </p:tav>
                                        <p:tav tm="100000">
                                          <p:val>
                                            <p:strVal val="#ppt_w"/>
                                          </p:val>
                                        </p:tav>
                                      </p:tavLst>
                                    </p:anim>
                                    <p:anim calcmode="lin" valueType="num">
                                      <p:cBhvr>
                                        <p:cTn id="40" dur="2000" fill="hold"/>
                                        <p:tgtEl>
                                          <p:spTgt spid="8"/>
                                        </p:tgtEl>
                                        <p:attrNameLst>
                                          <p:attrName>ppt_h</p:attrName>
                                        </p:attrNameLst>
                                      </p:cBhvr>
                                      <p:tavLst>
                                        <p:tav tm="0">
                                          <p:val>
                                            <p:fltVal val="0"/>
                                          </p:val>
                                        </p:tav>
                                        <p:tav tm="100000">
                                          <p:val>
                                            <p:strVal val="#ppt_h"/>
                                          </p:val>
                                        </p:tav>
                                      </p:tavLst>
                                    </p:anim>
                                    <p:anim calcmode="lin" valueType="num">
                                      <p:cBhvr>
                                        <p:cTn id="41"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2" dur="2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7"/>
                                            </p:cond>
                                          </p:stCondLst>
                                          <p:endCondLst>
                                            <p:cond evt="onStopAudio" delay="0">
                                              <p:tgtEl>
                                                <p:sldTgt/>
                                              </p:tgtEl>
                                            </p:cond>
                                          </p:endCondLst>
                                        </p:cTn>
                                        <p:tgtEl>
                                          <p:sndTgt r:embed="rId3" name="wind.wav"/>
                                        </p:tgtEl>
                                      </p:cMediaNode>
                                    </p:audio>
                                  </p:subTnLst>
                                </p:cTn>
                              </p:par>
                              <p:par>
                                <p:cTn id="43" presetID="15"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2000" fill="hold"/>
                                        <p:tgtEl>
                                          <p:spTgt spid="9"/>
                                        </p:tgtEl>
                                        <p:attrNameLst>
                                          <p:attrName>ppt_w</p:attrName>
                                        </p:attrNameLst>
                                      </p:cBhvr>
                                      <p:tavLst>
                                        <p:tav tm="0">
                                          <p:val>
                                            <p:fltVal val="0"/>
                                          </p:val>
                                        </p:tav>
                                        <p:tav tm="100000">
                                          <p:val>
                                            <p:strVal val="#ppt_w"/>
                                          </p:val>
                                        </p:tav>
                                      </p:tavLst>
                                    </p:anim>
                                    <p:anim calcmode="lin" valueType="num">
                                      <p:cBhvr>
                                        <p:cTn id="46" dur="2000" fill="hold"/>
                                        <p:tgtEl>
                                          <p:spTgt spid="9"/>
                                        </p:tgtEl>
                                        <p:attrNameLst>
                                          <p:attrName>ppt_h</p:attrName>
                                        </p:attrNameLst>
                                      </p:cBhvr>
                                      <p:tavLst>
                                        <p:tav tm="0">
                                          <p:val>
                                            <p:fltVal val="0"/>
                                          </p:val>
                                        </p:tav>
                                        <p:tav tm="100000">
                                          <p:val>
                                            <p:strVal val="#ppt_h"/>
                                          </p:val>
                                        </p:tav>
                                      </p:tavLst>
                                    </p:anim>
                                    <p:anim calcmode="lin" valueType="num">
                                      <p:cBhvr>
                                        <p:cTn id="47"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8" dur="2000" fill="hold"/>
                                        <p:tgtEl>
                                          <p:spTgt spid="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3"/>
                                            </p:cond>
                                          </p:stCondLst>
                                          <p:endCondLst>
                                            <p:cond evt="onStopAudio" delay="0">
                                              <p:tgtEl>
                                                <p:sldTgt/>
                                              </p:tgtEl>
                                            </p:cond>
                                          </p:endCondLst>
                                        </p:cTn>
                                        <p:tgtEl>
                                          <p:sndTgt r:embed="rId3" name="wind.wav"/>
                                        </p:tgtEl>
                                      </p:cMediaNode>
                                    </p:audio>
                                  </p:subTnLst>
                                </p:cTn>
                              </p:par>
                              <p:par>
                                <p:cTn id="49" presetID="15"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 calcmode="lin" valueType="num">
                                      <p:cBhvr>
                                        <p:cTn id="53" dur="5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4" dur="500" fill="hold"/>
                                        <p:tgtEl>
                                          <p:spTgt spid="1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9"/>
                                            </p:cond>
                                          </p:stCondLst>
                                          <p:endCondLst>
                                            <p:cond evt="onStopAudio" delay="0">
                                              <p:tgtEl>
                                                <p:sldTgt/>
                                              </p:tgtEl>
                                            </p:cond>
                                          </p:endCondLst>
                                        </p:cTn>
                                        <p:tgtEl>
                                          <p:sndTgt r:embed="rId3" name="wind.wav"/>
                                        </p:tgtEl>
                                      </p:cMediaNode>
                                    </p:audio>
                                  </p:subTnLst>
                                </p:cTn>
                              </p:par>
                            </p:childTnLst>
                          </p:cTn>
                        </p:par>
                      </p:childTnLst>
                    </p:cTn>
                  </p:par>
                  <p:par>
                    <p:cTn id="55" fill="hold">
                      <p:stCondLst>
                        <p:cond delay="indefinite"/>
                      </p:stCondLst>
                      <p:childTnLst>
                        <p:par>
                          <p:cTn id="56" fill="hold">
                            <p:stCondLst>
                              <p:cond delay="0"/>
                            </p:stCondLst>
                            <p:childTnLst>
                              <p:par>
                                <p:cTn id="57" presetID="27" presetClass="emph" presetSubtype="0" fill="remove" nodeType="clickEffect">
                                  <p:stCondLst>
                                    <p:cond delay="0"/>
                                  </p:stCondLst>
                                  <p:childTnLst>
                                    <p:animClr clrSpc="rgb" dir="cw">
                                      <p:cBhvr override="childStyle">
                                        <p:cTn id="58" dur="250" autoRev="1" fill="remove"/>
                                        <p:tgtEl>
                                          <p:spTgt spid="12"/>
                                        </p:tgtEl>
                                        <p:attrNameLst>
                                          <p:attrName>style.color</p:attrName>
                                        </p:attrNameLst>
                                      </p:cBhvr>
                                      <p:to>
                                        <a:schemeClr val="bg1"/>
                                      </p:to>
                                    </p:animClr>
                                    <p:animClr clrSpc="rgb" dir="cw">
                                      <p:cBhvr>
                                        <p:cTn id="59" dur="250" autoRev="1" fill="remove"/>
                                        <p:tgtEl>
                                          <p:spTgt spid="12"/>
                                        </p:tgtEl>
                                        <p:attrNameLst>
                                          <p:attrName>fillcolor</p:attrName>
                                        </p:attrNameLst>
                                      </p:cBhvr>
                                      <p:to>
                                        <a:schemeClr val="bg1"/>
                                      </p:to>
                                    </p:animClr>
                                    <p:set>
                                      <p:cBhvr>
                                        <p:cTn id="60" dur="250" autoRev="1" fill="remove"/>
                                        <p:tgtEl>
                                          <p:spTgt spid="12"/>
                                        </p:tgtEl>
                                        <p:attrNameLst>
                                          <p:attrName>fill.type</p:attrName>
                                        </p:attrNameLst>
                                      </p:cBhvr>
                                      <p:to>
                                        <p:strVal val="solid"/>
                                      </p:to>
                                    </p:set>
                                    <p:set>
                                      <p:cBhvr>
                                        <p:cTn id="61" dur="250" autoRev="1" fill="remove"/>
                                        <p:tgtEl>
                                          <p:spTgt spid="12"/>
                                        </p:tgtEl>
                                        <p:attrNameLst>
                                          <p:attrName>fill.on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heel(1)">
                                      <p:cBhvr>
                                        <p:cTn id="6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P spid="77828" grpId="1"/>
      <p:bldP spid="77829" grpId="0"/>
      <p:bldP spid="77829" grpId="1"/>
      <p:bldP spid="77833"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52400" y="381000"/>
            <a:ext cx="8610600" cy="1753235"/>
          </a:xfrm>
          <a:prstGeom prst="rect">
            <a:avLst/>
          </a:prstGeom>
          <a:noFill/>
          <a:ln w="9525">
            <a:noFill/>
            <a:miter lim="800000"/>
          </a:ln>
          <a:effectLst/>
        </p:spPr>
        <p:txBody>
          <a:bodyPr>
            <a:spAutoFit/>
          </a:bodyPr>
          <a:lstStyle/>
          <a:p>
            <a:pPr algn="ctr">
              <a:spcBef>
                <a:spcPct val="50000"/>
              </a:spcBef>
              <a:defRPr/>
            </a:pPr>
            <a:r>
              <a:rPr lang="vi-VN" altLang="en-US" sz="3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 VAI TRÒ CỦA CÁC NGUYÊN TỐ DINH DƯỠNG KHOÁNG THIẾT YẾU TRONG CÂY</a:t>
            </a:r>
          </a:p>
        </p:txBody>
      </p:sp>
      <p:sp>
        <p:nvSpPr>
          <p:cNvPr id="3078" name="Text Box 6"/>
          <p:cNvSpPr txBox="1">
            <a:spLocks noChangeArrowheads="1"/>
          </p:cNvSpPr>
          <p:nvPr/>
        </p:nvSpPr>
        <p:spPr bwMode="auto">
          <a:xfrm>
            <a:off x="228600" y="2428875"/>
            <a:ext cx="891540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3600">
                <a:solidFill>
                  <a:srgbClr val="0000FF"/>
                </a:solidFill>
                <a:latin typeface="Times New Roman" panose="02020603050405020304" pitchFamily="18" charset="0"/>
                <a:cs typeface="Times New Roman" panose="02020603050405020304" pitchFamily="18" charset="0"/>
              </a:rPr>
              <a:t> Quan sát các hình ảnh sau đây và dựa theo bảng 4  em hãy  khái quát vai trò của các nguyên tố khoáng t</a:t>
            </a:r>
            <a:r>
              <a:rPr lang="vi-VN" altLang="en-US" sz="3600">
                <a:solidFill>
                  <a:srgbClr val="0000FF"/>
                </a:solidFill>
                <a:latin typeface="Times New Roman" panose="02020603050405020304" pitchFamily="18" charset="0"/>
                <a:cs typeface="Times New Roman" panose="02020603050405020304" pitchFamily="18" charset="0"/>
              </a:rPr>
              <a:t>h</a:t>
            </a:r>
            <a:r>
              <a:rPr lang="en-US" sz="3600">
                <a:solidFill>
                  <a:srgbClr val="0000FF"/>
                </a:solidFill>
                <a:latin typeface="Times New Roman" panose="02020603050405020304" pitchFamily="18" charset="0"/>
                <a:cs typeface="Times New Roman" panose="02020603050405020304" pitchFamily="18" charset="0"/>
              </a:rPr>
              <a:t>iết yếu</a:t>
            </a:r>
          </a:p>
        </p:txBody>
      </p:sp>
      <p:graphicFrame>
        <p:nvGraphicFramePr>
          <p:cNvPr id="2" name="Object 1"/>
          <p:cNvGraphicFramePr>
            <a:graphicFrameLocks noChangeAspect="1"/>
          </p:cNvGraphicFramePr>
          <p:nvPr/>
        </p:nvGraphicFramePr>
        <p:xfrm>
          <a:off x="79375" y="30163"/>
          <a:ext cx="1277938" cy="1276350"/>
        </p:xfrm>
        <a:graphic>
          <a:graphicData uri="http://schemas.openxmlformats.org/presentationml/2006/ole">
            <mc:AlternateContent xmlns:mc="http://schemas.openxmlformats.org/markup-compatibility/2006">
              <mc:Choice xmlns:v="urn:schemas-microsoft-com:vml" Requires="v">
                <p:oleObj spid="_x0000_s8200" name="Clip" r:id="rId5" imgW="1278255" imgH="1273810" progId="MS_ClipArt_Gallery.2">
                  <p:embed/>
                </p:oleObj>
              </mc:Choice>
              <mc:Fallback>
                <p:oleObj name="Clip" r:id="rId5" imgW="1278255" imgH="1273810" progId="MS_ClipArt_Gallery.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75" y="30163"/>
                        <a:ext cx="1277938"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10" descr="3d butterfly"/>
          <p:cNvPicPr>
            <a:picLocks noChangeAspect="1" noChangeArrowheads="1" noCrop="1"/>
          </p:cNvPicPr>
          <p:nvPr/>
        </p:nvPicPr>
        <p:blipFill>
          <a:blip r:embed="rId7"/>
          <a:srcRect/>
          <a:stretch>
            <a:fillRect/>
          </a:stretch>
        </p:blipFill>
        <p:spPr bwMode="auto">
          <a:xfrm flipH="1">
            <a:off x="1357313" y="-152400"/>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3d butterfly"/>
          <p:cNvPicPr>
            <a:picLocks noChangeAspect="1" noChangeArrowheads="1" noCrop="1"/>
          </p:cNvPicPr>
          <p:nvPr/>
        </p:nvPicPr>
        <p:blipFill>
          <a:blip r:embed="rId7"/>
          <a:srcRect/>
          <a:stretch>
            <a:fillRect/>
          </a:stretch>
        </p:blipFill>
        <p:spPr bwMode="auto">
          <a:xfrm flipH="1">
            <a:off x="-76200" y="6236349"/>
            <a:ext cx="609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3d butterfly"/>
          <p:cNvPicPr>
            <a:picLocks noChangeAspect="1" noChangeArrowheads="1" noCrop="1"/>
          </p:cNvPicPr>
          <p:nvPr/>
        </p:nvPicPr>
        <p:blipFill>
          <a:blip r:embed="rId7"/>
          <a:srcRect/>
          <a:stretch>
            <a:fillRect/>
          </a:stretch>
        </p:blipFill>
        <p:spPr bwMode="auto">
          <a:xfrm>
            <a:off x="8229600" y="-15658"/>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3d butterfly"/>
          <p:cNvPicPr>
            <a:picLocks noChangeAspect="1" noChangeArrowheads="1" noCrop="1"/>
          </p:cNvPicPr>
          <p:nvPr/>
        </p:nvPicPr>
        <p:blipFill>
          <a:blip r:embed="rId7"/>
          <a:srcRect/>
          <a:stretch>
            <a:fillRect/>
          </a:stretch>
        </p:blipFill>
        <p:spPr bwMode="auto">
          <a:xfrm>
            <a:off x="8534400" y="6258934"/>
            <a:ext cx="609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BAR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1" y="5964382"/>
            <a:ext cx="7543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1000"/>
                                        <p:tgtEl>
                                          <p:spTgt spid="3076">
                                            <p:txEl>
                                              <p:pRg st="0" end="0"/>
                                            </p:txEl>
                                          </p:spTgt>
                                        </p:tgtEl>
                                      </p:cBhvr>
                                    </p:animEffect>
                                    <p:anim calcmode="lin" valueType="num">
                                      <p:cBhvr>
                                        <p:cTn id="8" dur="1000" fill="hold"/>
                                        <p:tgtEl>
                                          <p:spTgt spid="307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78"/>
                                        </p:tgtEl>
                                        <p:attrNameLst>
                                          <p:attrName>style.visibility</p:attrName>
                                        </p:attrNameLst>
                                      </p:cBhvr>
                                      <p:to>
                                        <p:strVal val="visible"/>
                                      </p:to>
                                    </p:set>
                                    <p:anim calcmode="lin" valueType="num">
                                      <p:cBhvr>
                                        <p:cTn id="14" dur="1000" fill="hold"/>
                                        <p:tgtEl>
                                          <p:spTgt spid="3078"/>
                                        </p:tgtEl>
                                        <p:attrNameLst>
                                          <p:attrName>ppt_w</p:attrName>
                                        </p:attrNameLst>
                                      </p:cBhvr>
                                      <p:tavLst>
                                        <p:tav tm="0">
                                          <p:val>
                                            <p:strVal val="#ppt_w*0.70"/>
                                          </p:val>
                                        </p:tav>
                                        <p:tav tm="100000">
                                          <p:val>
                                            <p:strVal val="#ppt_w"/>
                                          </p:val>
                                        </p:tav>
                                      </p:tavLst>
                                    </p:anim>
                                    <p:anim calcmode="lin" valueType="num">
                                      <p:cBhvr>
                                        <p:cTn id="15" dur="1000" fill="hold"/>
                                        <p:tgtEl>
                                          <p:spTgt spid="3078"/>
                                        </p:tgtEl>
                                        <p:attrNameLst>
                                          <p:attrName>ppt_h</p:attrName>
                                        </p:attrNameLst>
                                      </p:cBhvr>
                                      <p:tavLst>
                                        <p:tav tm="0">
                                          <p:val>
                                            <p:strVal val="#ppt_h"/>
                                          </p:val>
                                        </p:tav>
                                        <p:tav tm="100000">
                                          <p:val>
                                            <p:strVal val="#ppt_h"/>
                                          </p:val>
                                        </p:tav>
                                      </p:tavLst>
                                    </p:anim>
                                    <p:animEffect transition="in" filter="fade">
                                      <p:cBhvr>
                                        <p:cTn id="16" dur="1000"/>
                                        <p:tgtEl>
                                          <p:spTgt spid="3078"/>
                                        </p:tgtEl>
                                      </p:cBhvr>
                                    </p:animEffect>
                                  </p:childTnLst>
                                </p:cTn>
                              </p:par>
                              <p:par>
                                <p:cTn id="17" presetID="15"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500" fill="hold"/>
                                        <p:tgtEl>
                                          <p:spTgt spid="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7"/>
                                            </p:cond>
                                          </p:stCondLst>
                                          <p:endCondLst>
                                            <p:cond evt="onStopAudio" delay="0">
                                              <p:tgtEl>
                                                <p:sldTgt/>
                                              </p:tgtEl>
                                            </p:cond>
                                          </p:endCondLst>
                                        </p:cTn>
                                        <p:tgtEl>
                                          <p:sndTgt r:embed="rId4" name="wind.wav"/>
                                        </p:tgtEl>
                                      </p:cMediaNode>
                                    </p:audio>
                                  </p:subTnLst>
                                </p:cTn>
                              </p:par>
                              <p:par>
                                <p:cTn id="23" presetID="15"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28" dur="5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3"/>
                                            </p:cond>
                                          </p:stCondLst>
                                          <p:endCondLst>
                                            <p:cond evt="onStopAudio" delay="0">
                                              <p:tgtEl>
                                                <p:sldTgt/>
                                              </p:tgtEl>
                                            </p:cond>
                                          </p:endCondLst>
                                        </p:cTn>
                                        <p:tgtEl>
                                          <p:sndTgt r:embed="rId4" name="wind.wav"/>
                                        </p:tgtEl>
                                      </p:cMediaNode>
                                    </p:audio>
                                  </p:subTnLst>
                                </p:cTn>
                              </p:par>
                              <p:par>
                                <p:cTn id="29" presetID="15"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 calcmode="lin" valueType="num">
                                      <p:cBhvr>
                                        <p:cTn id="33"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9"/>
                                            </p:cond>
                                          </p:stCondLst>
                                          <p:endCondLst>
                                            <p:cond evt="onStopAudio" delay="0">
                                              <p:tgtEl>
                                                <p:sldTgt/>
                                              </p:tgtEl>
                                            </p:cond>
                                          </p:endCondLst>
                                        </p:cTn>
                                        <p:tgtEl>
                                          <p:sndTgt r:embed="rId4" name="wind.wav"/>
                                        </p:tgtEl>
                                      </p:cMediaNode>
                                    </p:audio>
                                  </p:subTnLst>
                                </p:cTn>
                              </p:par>
                              <p:par>
                                <p:cTn id="35" presetID="15"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2000" fill="hold"/>
                                        <p:tgtEl>
                                          <p:spTgt spid="8"/>
                                        </p:tgtEl>
                                        <p:attrNameLst>
                                          <p:attrName>ppt_w</p:attrName>
                                        </p:attrNameLst>
                                      </p:cBhvr>
                                      <p:tavLst>
                                        <p:tav tm="0">
                                          <p:val>
                                            <p:fltVal val="0"/>
                                          </p:val>
                                        </p:tav>
                                        <p:tav tm="100000">
                                          <p:val>
                                            <p:strVal val="#ppt_w"/>
                                          </p:val>
                                        </p:tav>
                                      </p:tavLst>
                                    </p:anim>
                                    <p:anim calcmode="lin" valueType="num">
                                      <p:cBhvr>
                                        <p:cTn id="38" dur="2000" fill="hold"/>
                                        <p:tgtEl>
                                          <p:spTgt spid="8"/>
                                        </p:tgtEl>
                                        <p:attrNameLst>
                                          <p:attrName>ppt_h</p:attrName>
                                        </p:attrNameLst>
                                      </p:cBhvr>
                                      <p:tavLst>
                                        <p:tav tm="0">
                                          <p:val>
                                            <p:fltVal val="0"/>
                                          </p:val>
                                        </p:tav>
                                        <p:tav tm="100000">
                                          <p:val>
                                            <p:strVal val="#ppt_h"/>
                                          </p:val>
                                        </p:tav>
                                      </p:tavLst>
                                    </p:anim>
                                    <p:anim calcmode="lin" valueType="num">
                                      <p:cBhvr>
                                        <p:cTn id="39"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5"/>
                                            </p:cond>
                                          </p:stCondLst>
                                          <p:endCondLst>
                                            <p:cond evt="onStopAudio" delay="0">
                                              <p:tgtEl>
                                                <p:sldTgt/>
                                              </p:tgtEl>
                                            </p:cond>
                                          </p:endCondLst>
                                        </p:cTn>
                                        <p:tgtEl>
                                          <p:sndTgt r:embed="rId4"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5" name="Picture 7" descr="cay_thieu_dinh_duon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42672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8" descr="cay_thieu_dinh_du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05200"/>
            <a:ext cx="41148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Picture 10" descr="Thieu photpho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04800"/>
            <a:ext cx="35052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0" name="Rectangle 12"/>
          <p:cNvSpPr>
            <a:spLocks noChangeArrowheads="1"/>
          </p:cNvSpPr>
          <p:nvPr/>
        </p:nvSpPr>
        <p:spPr bwMode="auto">
          <a:xfrm>
            <a:off x="381000" y="1143000"/>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3200">
                <a:solidFill>
                  <a:srgbClr val="008000"/>
                </a:solidFill>
              </a:rPr>
              <a:t>Cây thiếu Photpho</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8860"/>
                                        </p:tgtEl>
                                        <p:attrNameLst>
                                          <p:attrName>style.visibility</p:attrName>
                                        </p:attrNameLst>
                                      </p:cBhvr>
                                      <p:to>
                                        <p:strVal val="visible"/>
                                      </p:to>
                                    </p:set>
                                    <p:anim calcmode="lin" valueType="num">
                                      <p:cBhvr>
                                        <p:cTn id="7" dur="500" fill="hold"/>
                                        <p:tgtEl>
                                          <p:spTgt spid="78860"/>
                                        </p:tgtEl>
                                        <p:attrNameLst>
                                          <p:attrName>ppt_w</p:attrName>
                                        </p:attrNameLst>
                                      </p:cBhvr>
                                      <p:tavLst>
                                        <p:tav tm="0">
                                          <p:val>
                                            <p:strVal val="#ppt_w*0.05"/>
                                          </p:val>
                                        </p:tav>
                                        <p:tav tm="100000">
                                          <p:val>
                                            <p:strVal val="#ppt_w"/>
                                          </p:val>
                                        </p:tav>
                                      </p:tavLst>
                                    </p:anim>
                                    <p:anim calcmode="lin" valueType="num">
                                      <p:cBhvr>
                                        <p:cTn id="8" dur="500" fill="hold"/>
                                        <p:tgtEl>
                                          <p:spTgt spid="78860"/>
                                        </p:tgtEl>
                                        <p:attrNameLst>
                                          <p:attrName>ppt_h</p:attrName>
                                        </p:attrNameLst>
                                      </p:cBhvr>
                                      <p:tavLst>
                                        <p:tav tm="0">
                                          <p:val>
                                            <p:strVal val="#ppt_h"/>
                                          </p:val>
                                        </p:tav>
                                        <p:tav tm="100000">
                                          <p:val>
                                            <p:strVal val="#ppt_h"/>
                                          </p:val>
                                        </p:tav>
                                      </p:tavLst>
                                    </p:anim>
                                    <p:anim calcmode="lin" valueType="num">
                                      <p:cBhvr>
                                        <p:cTn id="9" dur="500" fill="hold"/>
                                        <p:tgtEl>
                                          <p:spTgt spid="78860"/>
                                        </p:tgtEl>
                                        <p:attrNameLst>
                                          <p:attrName>ppt_x</p:attrName>
                                        </p:attrNameLst>
                                      </p:cBhvr>
                                      <p:tavLst>
                                        <p:tav tm="0">
                                          <p:val>
                                            <p:strVal val="#ppt_x-.2"/>
                                          </p:val>
                                        </p:tav>
                                        <p:tav tm="100000">
                                          <p:val>
                                            <p:strVal val="#ppt_x"/>
                                          </p:val>
                                        </p:tav>
                                      </p:tavLst>
                                    </p:anim>
                                    <p:anim calcmode="lin" valueType="num">
                                      <p:cBhvr>
                                        <p:cTn id="10" dur="500" fill="hold"/>
                                        <p:tgtEl>
                                          <p:spTgt spid="78860"/>
                                        </p:tgtEl>
                                        <p:attrNameLst>
                                          <p:attrName>ppt_y</p:attrName>
                                        </p:attrNameLst>
                                      </p:cBhvr>
                                      <p:tavLst>
                                        <p:tav tm="0">
                                          <p:val>
                                            <p:strVal val="#ppt_y"/>
                                          </p:val>
                                        </p:tav>
                                        <p:tav tm="100000">
                                          <p:val>
                                            <p:strVal val="#ppt_y"/>
                                          </p:val>
                                        </p:tav>
                                      </p:tavLst>
                                    </p:anim>
                                    <p:animEffect transition="in" filter="fade">
                                      <p:cBhvr>
                                        <p:cTn id="11" dur="500"/>
                                        <p:tgtEl>
                                          <p:spTgt spid="7886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8858"/>
                                        </p:tgtEl>
                                        <p:attrNameLst>
                                          <p:attrName>style.visibility</p:attrName>
                                        </p:attrNameLst>
                                      </p:cBhvr>
                                      <p:to>
                                        <p:strVal val="visible"/>
                                      </p:to>
                                    </p:set>
                                    <p:animEffect transition="in" filter="dissolve">
                                      <p:cBhvr>
                                        <p:cTn id="16" dur="1000"/>
                                        <p:tgtEl>
                                          <p:spTgt spid="78858"/>
                                        </p:tgtEl>
                                      </p:cBhvr>
                                    </p:animEffect>
                                  </p:childTnLst>
                                </p:cTn>
                              </p:par>
                              <p:par>
                                <p:cTn id="17" presetID="9" presetClass="entr" presetSubtype="0" fill="hold" nodeType="withEffect">
                                  <p:stCondLst>
                                    <p:cond delay="0"/>
                                  </p:stCondLst>
                                  <p:childTnLst>
                                    <p:set>
                                      <p:cBhvr>
                                        <p:cTn id="18" dur="1" fill="hold">
                                          <p:stCondLst>
                                            <p:cond delay="0"/>
                                          </p:stCondLst>
                                        </p:cTn>
                                        <p:tgtEl>
                                          <p:spTgt spid="78855"/>
                                        </p:tgtEl>
                                        <p:attrNameLst>
                                          <p:attrName>style.visibility</p:attrName>
                                        </p:attrNameLst>
                                      </p:cBhvr>
                                      <p:to>
                                        <p:strVal val="visible"/>
                                      </p:to>
                                    </p:set>
                                    <p:animEffect transition="in" filter="dissolve">
                                      <p:cBhvr>
                                        <p:cTn id="19" dur="500"/>
                                        <p:tgtEl>
                                          <p:spTgt spid="78855"/>
                                        </p:tgtEl>
                                      </p:cBhvr>
                                    </p:animEffect>
                                  </p:childTnLst>
                                </p:cTn>
                              </p:par>
                              <p:par>
                                <p:cTn id="20" presetID="9" presetClass="entr" presetSubtype="0" fill="hold" nodeType="withEffect">
                                  <p:stCondLst>
                                    <p:cond delay="0"/>
                                  </p:stCondLst>
                                  <p:childTnLst>
                                    <p:set>
                                      <p:cBhvr>
                                        <p:cTn id="21" dur="1" fill="hold">
                                          <p:stCondLst>
                                            <p:cond delay="0"/>
                                          </p:stCondLst>
                                        </p:cTn>
                                        <p:tgtEl>
                                          <p:spTgt spid="78856"/>
                                        </p:tgtEl>
                                        <p:attrNameLst>
                                          <p:attrName>style.visibility</p:attrName>
                                        </p:attrNameLst>
                                      </p:cBhvr>
                                      <p:to>
                                        <p:strVal val="visible"/>
                                      </p:to>
                                    </p:set>
                                    <p:animEffect transition="in" filter="dissolve">
                                      <p:cBhvr>
                                        <p:cTn id="22" dur="500"/>
                                        <p:tgtEl>
                                          <p:spTgt spid="78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1198</Words>
  <Application>Microsoft Office PowerPoint</Application>
  <PresentationFormat>On-screen Show (4:3)</PresentationFormat>
  <Paragraphs>110</Paragraphs>
  <Slides>29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Clip</vt:lpstr>
      <vt:lpstr>Kiểm tra bài cũ:</vt:lpstr>
      <vt:lpstr>Câu 2:Thoát hơi nước qua 2 con đường nào? Nêu tác nhân chủ yếu điều tiết độ mở của khí khổng?</vt:lpstr>
      <vt:lpstr>PowerPoint Presentation</vt:lpstr>
      <vt:lpstr>PowerPoint Presentation</vt:lpstr>
      <vt:lpstr>PowerPoint Presentation</vt:lpstr>
      <vt:lpstr>I. NGUYÊN TỐ DINH DƯỠNG KHOÁNG THIẾT YẾU TRONG CÂY </vt:lpstr>
      <vt:lpstr>I. NGUYÊN TỐ DINH DƯỠNG KHOÁNG THIẾT YẾU TRONG CÂY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Steven</cp:lastModifiedBy>
  <cp:revision>10</cp:revision>
  <dcterms:created xsi:type="dcterms:W3CDTF">2018-09-17T08:09:00Z</dcterms:created>
  <dcterms:modified xsi:type="dcterms:W3CDTF">2021-09-18T07:38:10Z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EB6FE9EC0AE9413EB4FC10A84F6AEAF6</vt:lpwstr>
  </property>
  <property fmtid="{D5CDD505-2E9C-101B-9397-08002B2CF9AE}" pid="3" name="KSOProductBuildVer">
    <vt:lpwstr>1033-11.2.0.10323</vt:lpwstr>
  </property>
</Properties>
</file>